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0" r:id="rId2"/>
  </p:sldMasterIdLst>
  <p:notesMasterIdLst>
    <p:notesMasterId r:id="rId57"/>
  </p:notesMasterIdLst>
  <p:handoutMasterIdLst>
    <p:handoutMasterId r:id="rId58"/>
  </p:handoutMasterIdLst>
  <p:sldIdLst>
    <p:sldId id="499" r:id="rId3"/>
    <p:sldId id="500" r:id="rId4"/>
    <p:sldId id="501" r:id="rId5"/>
    <p:sldId id="502" r:id="rId6"/>
    <p:sldId id="503" r:id="rId7"/>
    <p:sldId id="504" r:id="rId8"/>
    <p:sldId id="505" r:id="rId9"/>
    <p:sldId id="506" r:id="rId10"/>
    <p:sldId id="507" r:id="rId11"/>
    <p:sldId id="508" r:id="rId12"/>
    <p:sldId id="509" r:id="rId13"/>
    <p:sldId id="510" r:id="rId14"/>
    <p:sldId id="511" r:id="rId15"/>
    <p:sldId id="512" r:id="rId16"/>
    <p:sldId id="513" r:id="rId17"/>
    <p:sldId id="514" r:id="rId18"/>
    <p:sldId id="557" r:id="rId19"/>
    <p:sldId id="515" r:id="rId20"/>
    <p:sldId id="516" r:id="rId21"/>
    <p:sldId id="517" r:id="rId22"/>
    <p:sldId id="518" r:id="rId23"/>
    <p:sldId id="520" r:id="rId24"/>
    <p:sldId id="521" r:id="rId25"/>
    <p:sldId id="522" r:id="rId26"/>
    <p:sldId id="523" r:id="rId27"/>
    <p:sldId id="524" r:id="rId28"/>
    <p:sldId id="525" r:id="rId29"/>
    <p:sldId id="526" r:id="rId30"/>
    <p:sldId id="527" r:id="rId31"/>
    <p:sldId id="528" r:id="rId32"/>
    <p:sldId id="529" r:id="rId33"/>
    <p:sldId id="556" r:id="rId34"/>
    <p:sldId id="530" r:id="rId35"/>
    <p:sldId id="531" r:id="rId36"/>
    <p:sldId id="532" r:id="rId37"/>
    <p:sldId id="533" r:id="rId38"/>
    <p:sldId id="534" r:id="rId39"/>
    <p:sldId id="535" r:id="rId40"/>
    <p:sldId id="536" r:id="rId41"/>
    <p:sldId id="537" r:id="rId42"/>
    <p:sldId id="538" r:id="rId43"/>
    <p:sldId id="539" r:id="rId44"/>
    <p:sldId id="540" r:id="rId45"/>
    <p:sldId id="541" r:id="rId46"/>
    <p:sldId id="542" r:id="rId47"/>
    <p:sldId id="543" r:id="rId48"/>
    <p:sldId id="544" r:id="rId49"/>
    <p:sldId id="545" r:id="rId50"/>
    <p:sldId id="546" r:id="rId51"/>
    <p:sldId id="547" r:id="rId52"/>
    <p:sldId id="548" r:id="rId53"/>
    <p:sldId id="549" r:id="rId54"/>
    <p:sldId id="551" r:id="rId55"/>
    <p:sldId id="550" r:id="rId56"/>
  </p:sldIdLst>
  <p:sldSz cx="9144000" cy="6858000" type="screen4x3"/>
  <p:notesSz cx="6797675" cy="9928225"/>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666699"/>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92" autoAdjust="0"/>
    <p:restoredTop sz="86429" autoAdjust="0"/>
  </p:normalViewPr>
  <p:slideViewPr>
    <p:cSldViewPr>
      <p:cViewPr varScale="1">
        <p:scale>
          <a:sx n="63" d="100"/>
          <a:sy n="63" d="100"/>
        </p:scale>
        <p:origin x="1669" y="29"/>
      </p:cViewPr>
      <p:guideLst>
        <p:guide orient="horz" pos="2160"/>
        <p:guide pos="2880"/>
      </p:guideLst>
    </p:cSldViewPr>
  </p:slideViewPr>
  <p:outlineViewPr>
    <p:cViewPr>
      <p:scale>
        <a:sx n="33" d="100"/>
        <a:sy n="33" d="100"/>
      </p:scale>
      <p:origin x="0" y="-395"/>
    </p:cViewPr>
    <p:sldLst>
      <p:sld r:id="rId1" collapse="1"/>
      <p:sld r:id="rId2" collapse="1"/>
    </p:sldLst>
  </p:outlineViewPr>
  <p:notesTextViewPr>
    <p:cViewPr>
      <p:scale>
        <a:sx n="100" d="100"/>
        <a:sy n="100" d="100"/>
      </p:scale>
      <p:origin x="0" y="0"/>
    </p:cViewPr>
  </p:notesTextViewPr>
  <p:sorterViewPr>
    <p:cViewPr varScale="1">
      <p:scale>
        <a:sx n="1" d="1"/>
        <a:sy n="1" d="1"/>
      </p:scale>
      <p:origin x="0" y="-6491"/>
    </p:cViewPr>
  </p:sorterViewPr>
  <p:notesViewPr>
    <p:cSldViewPr>
      <p:cViewPr varScale="1">
        <p:scale>
          <a:sx n="51" d="100"/>
          <a:sy n="51" d="100"/>
        </p:scale>
        <p:origin x="3064" y="35"/>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_rels/viewProps.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png"/><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5.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5" Type="http://schemas.openxmlformats.org/officeDocument/2006/relationships/image" Target="../media/image92.wmf"/><Relationship Id="rId4" Type="http://schemas.openxmlformats.org/officeDocument/2006/relationships/image" Target="../media/image9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11.wmf"/><Relationship Id="rId1"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5" Type="http://schemas.openxmlformats.org/officeDocument/2006/relationships/image" Target="../media/image116.wmf"/><Relationship Id="rId4" Type="http://schemas.openxmlformats.org/officeDocument/2006/relationships/image" Target="../media/image115.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4" Type="http://schemas.openxmlformats.org/officeDocument/2006/relationships/image" Target="../media/image120.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1.wmf"/><Relationship Id="rId4" Type="http://schemas.openxmlformats.org/officeDocument/2006/relationships/image" Target="../media/image12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6" Type="http://schemas.openxmlformats.org/officeDocument/2006/relationships/image" Target="../media/image132.wmf"/><Relationship Id="rId5" Type="http://schemas.openxmlformats.org/officeDocument/2006/relationships/image" Target="../media/image131.wmf"/><Relationship Id="rId4" Type="http://schemas.openxmlformats.org/officeDocument/2006/relationships/image" Target="../media/image13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 Id="rId5" Type="http://schemas.openxmlformats.org/officeDocument/2006/relationships/image" Target="../media/image137.wmf"/><Relationship Id="rId4" Type="http://schemas.openxmlformats.org/officeDocument/2006/relationships/image" Target="../media/image136.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bwMode="auto">
          <a:xfrm>
            <a:off x="0"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宋体" charset="-122"/>
              </a:defRPr>
            </a:lvl1pPr>
          </a:lstStyle>
          <a:p>
            <a:pPr>
              <a:defRPr/>
            </a:pPr>
            <a:endParaRPr lang="en-US" altLang="zh-CN" dirty="0">
              <a:latin typeface="等线 Light" panose="02010600030101010101" pitchFamily="2" charset="-122"/>
              <a:ea typeface="等线 Light" panose="02010600030101010101" pitchFamily="2" charset="-122"/>
            </a:endParaRPr>
          </a:p>
        </p:txBody>
      </p:sp>
      <p:sp>
        <p:nvSpPr>
          <p:cNvPr id="181251" name="Rectangle 3"/>
          <p:cNvSpPr>
            <a:spLocks noGrp="1" noChangeArrowheads="1"/>
          </p:cNvSpPr>
          <p:nvPr>
            <p:ph type="dt" sz="quarter" idx="1"/>
          </p:nvPr>
        </p:nvSpPr>
        <p:spPr bwMode="auto">
          <a:xfrm>
            <a:off x="3850443"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endParaRPr lang="en-US" altLang="zh-CN" dirty="0">
              <a:latin typeface="等线 Light" panose="02010600030101010101" pitchFamily="2" charset="-122"/>
              <a:ea typeface="等线 Light" panose="02010600030101010101" pitchFamily="2" charset="-122"/>
            </a:endParaRPr>
          </a:p>
        </p:txBody>
      </p:sp>
      <p:sp>
        <p:nvSpPr>
          <p:cNvPr id="181252" name="Rectangle 4"/>
          <p:cNvSpPr>
            <a:spLocks noGrp="1" noChangeArrowheads="1"/>
          </p:cNvSpPr>
          <p:nvPr>
            <p:ph type="ftr" sz="quarter" idx="2"/>
          </p:nvPr>
        </p:nvSpPr>
        <p:spPr bwMode="auto">
          <a:xfrm>
            <a:off x="0"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宋体" charset="-122"/>
              </a:defRPr>
            </a:lvl1pPr>
          </a:lstStyle>
          <a:p>
            <a:pPr>
              <a:defRPr/>
            </a:pPr>
            <a:endParaRPr lang="en-US" altLang="zh-CN" dirty="0">
              <a:latin typeface="等线 Light" panose="02010600030101010101" pitchFamily="2" charset="-122"/>
              <a:ea typeface="等线 Light" panose="02010600030101010101" pitchFamily="2" charset="-122"/>
            </a:endParaRPr>
          </a:p>
        </p:txBody>
      </p:sp>
      <p:sp>
        <p:nvSpPr>
          <p:cNvPr id="181253" name="Rectangle 5"/>
          <p:cNvSpPr>
            <a:spLocks noGrp="1" noChangeArrowheads="1"/>
          </p:cNvSpPr>
          <p:nvPr>
            <p:ph type="sldNum" sz="quarter" idx="3"/>
          </p:nvPr>
        </p:nvSpPr>
        <p:spPr bwMode="auto">
          <a:xfrm>
            <a:off x="3850443"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ea typeface="宋体" charset="-122"/>
              </a:defRPr>
            </a:lvl1pPr>
          </a:lstStyle>
          <a:p>
            <a:pPr>
              <a:defRPr/>
            </a:pPr>
            <a:fld id="{CC77C2EE-0FFB-4495-BCAE-ABACB88568DC}" type="slidenum">
              <a:rPr lang="en-US" altLang="zh-CN">
                <a:latin typeface="等线 Light" panose="02010600030101010101" pitchFamily="2" charset="-122"/>
                <a:ea typeface="等线 Light" panose="02010600030101010101" pitchFamily="2" charset="-122"/>
              </a:rPr>
              <a:pPr>
                <a:defRPr/>
              </a:pPr>
              <a:t>‹#›</a:t>
            </a:fld>
            <a:endParaRPr lang="en-US" altLang="zh-CN"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81281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等线 Light" panose="02010600030101010101" pitchFamily="2" charset="-122"/>
                <a:ea typeface="等线 Light" panose="02010600030101010101" pitchFamily="2" charset="-122"/>
              </a:defRPr>
            </a:lvl1pPr>
          </a:lstStyle>
          <a:p>
            <a:pPr>
              <a:defRPr/>
            </a:pPr>
            <a:endParaRPr lang="en-US" altLang="zh-CN" dirty="0"/>
          </a:p>
        </p:txBody>
      </p:sp>
      <p:sp>
        <p:nvSpPr>
          <p:cNvPr id="48131" name="Rectangle 3"/>
          <p:cNvSpPr>
            <a:spLocks noGrp="1" noChangeArrowheads="1"/>
          </p:cNvSpPr>
          <p:nvPr>
            <p:ph type="dt" idx="1"/>
          </p:nvPr>
        </p:nvSpPr>
        <p:spPr bwMode="auto">
          <a:xfrm>
            <a:off x="3850443"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等线 Light" panose="02010600030101010101" pitchFamily="2" charset="-122"/>
                <a:ea typeface="等线 Light" panose="02010600030101010101" pitchFamily="2" charset="-122"/>
              </a:defRPr>
            </a:lvl1pPr>
          </a:lstStyle>
          <a:p>
            <a:pPr>
              <a:defRPr/>
            </a:pPr>
            <a:endParaRPr lang="en-US" altLang="zh-CN" dirty="0"/>
          </a:p>
        </p:txBody>
      </p:sp>
      <p:sp>
        <p:nvSpPr>
          <p:cNvPr id="8806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48133"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
        <p:nvSpPr>
          <p:cNvPr id="48134" name="Rectangle 6"/>
          <p:cNvSpPr>
            <a:spLocks noGrp="1" noChangeArrowheads="1"/>
          </p:cNvSpPr>
          <p:nvPr>
            <p:ph type="ftr" sz="quarter" idx="4"/>
          </p:nvPr>
        </p:nvSpPr>
        <p:spPr bwMode="auto">
          <a:xfrm>
            <a:off x="0"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等线 Light" panose="02010600030101010101" pitchFamily="2" charset="-122"/>
                <a:ea typeface="等线 Light" panose="02010600030101010101" pitchFamily="2" charset="-122"/>
              </a:defRPr>
            </a:lvl1pPr>
          </a:lstStyle>
          <a:p>
            <a:pPr>
              <a:defRPr/>
            </a:pPr>
            <a:endParaRPr lang="en-US" altLang="zh-CN" dirty="0"/>
          </a:p>
        </p:txBody>
      </p:sp>
      <p:sp>
        <p:nvSpPr>
          <p:cNvPr id="48135" name="Rectangle 7"/>
          <p:cNvSpPr>
            <a:spLocks noGrp="1" noChangeArrowheads="1"/>
          </p:cNvSpPr>
          <p:nvPr>
            <p:ph type="sldNum" sz="quarter" idx="5"/>
          </p:nvPr>
        </p:nvSpPr>
        <p:spPr bwMode="auto">
          <a:xfrm>
            <a:off x="3850443"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等线 Light" panose="02010600030101010101" pitchFamily="2" charset="-122"/>
                <a:ea typeface="等线 Light" panose="02010600030101010101" pitchFamily="2" charset="-122"/>
              </a:defRPr>
            </a:lvl1pPr>
          </a:lstStyle>
          <a:p>
            <a:pPr>
              <a:defRPr/>
            </a:pPr>
            <a:fld id="{B4B54326-00B6-4866-81E1-558382D8EF85}" type="slidenum">
              <a:rPr lang="en-US" altLang="zh-CN" smtClean="0"/>
              <a:pPr>
                <a:defRPr/>
              </a:pPr>
              <a:t>‹#›</a:t>
            </a:fld>
            <a:endParaRPr lang="en-US" altLang="zh-CN" dirty="0"/>
          </a:p>
        </p:txBody>
      </p:sp>
    </p:spTree>
    <p:extLst>
      <p:ext uri="{BB962C8B-B14F-4D97-AF65-F5344CB8AC3E}">
        <p14:creationId xmlns:p14="http://schemas.microsoft.com/office/powerpoint/2010/main" val="7062416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等线 Light" panose="02010600030101010101" pitchFamily="2" charset="-122"/>
        <a:ea typeface="等线 Light"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等线 Light" panose="02010600030101010101" pitchFamily="2" charset="-122"/>
        <a:ea typeface="等线 Light"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等线 Light" panose="02010600030101010101" pitchFamily="2" charset="-122"/>
        <a:ea typeface="等线 Light"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等线 Light" panose="02010600030101010101" pitchFamily="2" charset="-122"/>
        <a:ea typeface="等线 Light"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等线 Light" panose="02010600030101010101" pitchFamily="2" charset="-122"/>
        <a:ea typeface="等线 Light"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vmlDrawing" Target="../drawings/vmlDrawing15.vml"/><Relationship Id="rId5" Type="http://schemas.openxmlformats.org/officeDocument/2006/relationships/image" Target="../media/image51.wmf"/><Relationship Id="rId4" Type="http://schemas.openxmlformats.org/officeDocument/2006/relationships/oleObject" Target="../embeddings/oleObject32.bin"/></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J._J._Thoms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Electron#cite_note-dahl-15" TargetMode="External"/><Relationship Id="rId5" Type="http://schemas.openxmlformats.org/officeDocument/2006/relationships/hyperlink" Target="https://en.wikipedia.org/wiki/Harold_A._Wilson_(physicist)" TargetMode="External"/><Relationship Id="rId4" Type="http://schemas.openxmlformats.org/officeDocument/2006/relationships/hyperlink" Target="https://en.wikipedia.org/wiki/John_Sealy_Townsend"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vmlDrawing" Target="../drawings/vmlDrawing32.vml"/><Relationship Id="rId5" Type="http://schemas.openxmlformats.org/officeDocument/2006/relationships/image" Target="../media/image109.wmf"/><Relationship Id="rId4" Type="http://schemas.openxmlformats.org/officeDocument/2006/relationships/oleObject" Target="../embeddings/oleObject74.bin"/></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vmlDrawing" Target="../drawings/vmlDrawing38.vml"/><Relationship Id="rId5" Type="http://schemas.openxmlformats.org/officeDocument/2006/relationships/image" Target="../media/image126.wmf"/><Relationship Id="rId4" Type="http://schemas.openxmlformats.org/officeDocument/2006/relationships/oleObject" Target="../embeddings/oleObject92.bin"/></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13.bin"/></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教学重点：</a:t>
            </a:r>
            <a:r>
              <a:rPr lang="en-US" altLang="zh-CN" dirty="0" smtClean="0"/>
              <a:t>n, </a:t>
            </a:r>
            <a:r>
              <a:rPr lang="en-US" altLang="zh-CN" dirty="0" smtClean="0">
                <a:sym typeface="Symbol"/>
              </a:rPr>
              <a:t></a:t>
            </a:r>
            <a:r>
              <a:rPr lang="zh-CN" altLang="en-US" dirty="0" smtClean="0">
                <a:sym typeface="Symbol"/>
              </a:rPr>
              <a:t>之经典对应</a:t>
            </a:r>
            <a:r>
              <a:rPr lang="en-US" altLang="zh-CN" dirty="0" smtClean="0">
                <a:sym typeface="Symbol"/>
              </a:rPr>
              <a:t>,</a:t>
            </a:r>
            <a:r>
              <a:rPr lang="en-US" altLang="zh-CN" dirty="0" smtClean="0"/>
              <a:t> </a:t>
            </a:r>
            <a:r>
              <a:rPr lang="en-US" altLang="zh-CN" dirty="0" err="1" smtClean="0"/>
              <a:t>kk</a:t>
            </a:r>
            <a:r>
              <a:rPr lang="zh-CN" altLang="en-US" dirty="0" smtClean="0"/>
              <a:t>关系应用，</a:t>
            </a:r>
            <a:r>
              <a:rPr lang="en-US" altLang="zh-CN" dirty="0" smtClean="0"/>
              <a:t>n, </a:t>
            </a:r>
            <a:r>
              <a:rPr lang="en-US" altLang="zh-CN" dirty="0" smtClean="0">
                <a:sym typeface="Symbol"/>
              </a:rPr>
              <a:t> </a:t>
            </a:r>
            <a:r>
              <a:rPr lang="zh-CN" altLang="en-US" dirty="0" smtClean="0">
                <a:sym typeface="Symbol"/>
              </a:rPr>
              <a:t>调控</a:t>
            </a:r>
            <a:endParaRPr lang="en-US" altLang="zh-CN" dirty="0" smtClean="0">
              <a:sym typeface="Symbol"/>
            </a:endParaRPr>
          </a:p>
          <a:p>
            <a:r>
              <a:rPr lang="zh-CN" altLang="en-US" dirty="0" smtClean="0">
                <a:sym typeface="Symbol"/>
              </a:rPr>
              <a:t>教学难点： </a:t>
            </a:r>
            <a:r>
              <a:rPr lang="en-US" altLang="zh-CN" dirty="0" smtClean="0">
                <a:sym typeface="Symbol"/>
              </a:rPr>
              <a:t>K-K </a:t>
            </a:r>
            <a:r>
              <a:rPr lang="zh-CN" altLang="en-US" dirty="0" smtClean="0">
                <a:sym typeface="Symbol"/>
              </a:rPr>
              <a:t>关系之推导；</a:t>
            </a:r>
            <a:endParaRPr lang="en-US" altLang="zh-CN" dirty="0" smtClean="0">
              <a:sym typeface="Symbol"/>
            </a:endParaRPr>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1</a:t>
            </a:fld>
            <a:endParaRPr lang="en-US" altLang="zh-CN"/>
          </a:p>
        </p:txBody>
      </p:sp>
      <p:sp>
        <p:nvSpPr>
          <p:cNvPr id="5" name="TextBox 4"/>
          <p:cNvSpPr txBox="1"/>
          <p:nvPr/>
        </p:nvSpPr>
        <p:spPr>
          <a:xfrm>
            <a:off x="757978" y="5752602"/>
            <a:ext cx="2898550" cy="830997"/>
          </a:xfrm>
          <a:prstGeom prst="rect">
            <a:avLst/>
          </a:prstGeom>
          <a:noFill/>
        </p:spPr>
        <p:txBody>
          <a:bodyPr wrap="none" rtlCol="0">
            <a:spAutoFit/>
          </a:bodyPr>
          <a:lstStyle/>
          <a:p>
            <a:r>
              <a:rPr lang="zh-CN" altLang="en-US" dirty="0" smtClean="0">
                <a:solidFill>
                  <a:srgbClr val="C00000"/>
                </a:solidFill>
                <a:latin typeface="等线 Light" panose="02010600030101010101" pitchFamily="2" charset="-122"/>
                <a:ea typeface="等线 Light" panose="02010600030101010101" pitchFamily="2" charset="-122"/>
              </a:rPr>
              <a:t>用</a:t>
            </a:r>
            <a:r>
              <a:rPr lang="en-US" altLang="zh-CN" dirty="0" smtClean="0">
                <a:solidFill>
                  <a:srgbClr val="C00000"/>
                </a:solidFill>
                <a:latin typeface="等线 Light" panose="02010600030101010101" pitchFamily="2" charset="-122"/>
                <a:ea typeface="等线 Light" panose="02010600030101010101" pitchFamily="2" charset="-122"/>
              </a:rPr>
              <a:t>PPT</a:t>
            </a:r>
            <a:r>
              <a:rPr lang="zh-CN" altLang="en-US" dirty="0" smtClean="0">
                <a:solidFill>
                  <a:srgbClr val="C00000"/>
                </a:solidFill>
                <a:latin typeface="等线 Light" panose="02010600030101010101" pitchFamily="2" charset="-122"/>
                <a:ea typeface="等线 Light" panose="02010600030101010101" pitchFamily="2" charset="-122"/>
              </a:rPr>
              <a:t>讲，稍提前，</a:t>
            </a:r>
            <a:endParaRPr lang="en-US" altLang="zh-CN" dirty="0" smtClean="0">
              <a:solidFill>
                <a:srgbClr val="C00000"/>
              </a:solidFill>
              <a:latin typeface="等线 Light" panose="02010600030101010101" pitchFamily="2" charset="-122"/>
              <a:ea typeface="等线 Light" panose="02010600030101010101" pitchFamily="2" charset="-122"/>
            </a:endParaRPr>
          </a:p>
          <a:p>
            <a:r>
              <a:rPr lang="zh-CN" altLang="en-US" dirty="0" smtClean="0">
                <a:solidFill>
                  <a:srgbClr val="C00000"/>
                </a:solidFill>
                <a:latin typeface="等线 Light" panose="02010600030101010101" pitchFamily="2" charset="-122"/>
                <a:ea typeface="等线 Light" panose="02010600030101010101" pitchFamily="2" charset="-122"/>
              </a:rPr>
              <a:t>用文献补齐 </a:t>
            </a:r>
            <a:r>
              <a:rPr lang="en-US" altLang="zh-CN" dirty="0" smtClean="0">
                <a:solidFill>
                  <a:srgbClr val="C00000"/>
                </a:solidFill>
                <a:latin typeface="等线 Light" panose="02010600030101010101" pitchFamily="2" charset="-122"/>
                <a:ea typeface="等线 Light" panose="02010600030101010101" pitchFamily="2" charset="-122"/>
              </a:rPr>
              <a:t>2016.3.1</a:t>
            </a:r>
            <a:endParaRPr lang="zh-CN" altLang="en-US" dirty="0">
              <a:solidFill>
                <a:srgbClr val="C00000"/>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095956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CCE8C6E-7A1E-49B0-A79D-D1C2E21099E0}" type="slidenum">
              <a:rPr lang="zh-CN" altLang="en-US" smtClean="0">
                <a:solidFill>
                  <a:prstClr val="black"/>
                </a:solidFill>
                <a:ea typeface="等线 Light" panose="02010600030101010101" pitchFamily="2" charset="-122"/>
              </a:rPr>
              <a:pPr eaLnBrk="1" hangingPunct="1"/>
              <a:t>10</a:t>
            </a:fld>
            <a:endParaRPr lang="zh-CN" altLang="en-US" dirty="0" smtClean="0">
              <a:solidFill>
                <a:prstClr val="black"/>
              </a:solidFill>
              <a:ea typeface="等线 Light" panose="02010600030101010101" pitchFamily="2" charset="-122"/>
            </a:endParaRPr>
          </a:p>
        </p:txBody>
      </p:sp>
      <p:sp>
        <p:nvSpPr>
          <p:cNvPr id="5" name="备注占位符 4"/>
          <p:cNvSpPr txBox="1">
            <a:spLocks noGrp="1"/>
          </p:cNvSpPr>
          <p:nvPr>
            <p:ph type="body" idx="1"/>
          </p:nvPr>
        </p:nvSpPr>
        <p:spPr>
          <a:xfrm>
            <a:off x="679768" y="4715907"/>
            <a:ext cx="1563248" cy="276999"/>
          </a:xfrm>
          <a:prstGeom prst="rect">
            <a:avLst/>
          </a:prstGeom>
          <a:noFill/>
        </p:spPr>
        <p:txBody>
          <a:bodyPr wrap="none" rtlCol="0">
            <a:spAutoFit/>
          </a:bodyPr>
          <a:lstStyle/>
          <a:p>
            <a:r>
              <a:rPr lang="zh-CN" altLang="en-US" dirty="0" smtClean="0">
                <a:sym typeface="Wingdings 2"/>
              </a:rPr>
              <a:t></a:t>
            </a:r>
            <a:r>
              <a:rPr lang="zh-CN" altLang="en-US" dirty="0">
                <a:sym typeface="Wingdings 2"/>
              </a:rPr>
              <a:t></a:t>
            </a:r>
            <a:r>
              <a:rPr lang="zh-CN" altLang="en-US" dirty="0" smtClean="0">
                <a:sym typeface="Wingdings 2"/>
              </a:rPr>
              <a:t></a:t>
            </a:r>
            <a:endParaRPr lang="zh-CN" altLang="en-US" dirty="0"/>
          </a:p>
        </p:txBody>
      </p:sp>
    </p:spTree>
    <p:extLst>
      <p:ext uri="{BB962C8B-B14F-4D97-AF65-F5344CB8AC3E}">
        <p14:creationId xmlns:p14="http://schemas.microsoft.com/office/powerpoint/2010/main" val="295009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11</a:t>
            </a:fld>
            <a:endParaRPr lang="en-US" altLang="zh-CN"/>
          </a:p>
        </p:txBody>
      </p:sp>
    </p:spTree>
    <p:extLst>
      <p:ext uri="{BB962C8B-B14F-4D97-AF65-F5344CB8AC3E}">
        <p14:creationId xmlns:p14="http://schemas.microsoft.com/office/powerpoint/2010/main" val="3866183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12</a:t>
            </a:fld>
            <a:endParaRPr lang="en-US" altLang="zh-CN"/>
          </a:p>
        </p:txBody>
      </p:sp>
      <p:sp>
        <p:nvSpPr>
          <p:cNvPr id="5" name="备注占位符 4"/>
          <p:cNvSpPr txBox="1">
            <a:spLocks noGrp="1"/>
          </p:cNvSpPr>
          <p:nvPr>
            <p:ph type="body" idx="1"/>
          </p:nvPr>
        </p:nvSpPr>
        <p:spPr>
          <a:xfrm>
            <a:off x="679768" y="4715907"/>
            <a:ext cx="1563248" cy="276999"/>
          </a:xfrm>
          <a:prstGeom prst="rect">
            <a:avLst/>
          </a:prstGeom>
          <a:noFill/>
        </p:spPr>
        <p:txBody>
          <a:bodyPr wrap="none" rtlCol="0">
            <a:spAutoFit/>
          </a:bodyPr>
          <a:lstStyle/>
          <a:p>
            <a:r>
              <a:rPr lang="zh-CN" altLang="en-US" dirty="0" smtClean="0">
                <a:sym typeface="Wingdings 2"/>
              </a:rPr>
              <a:t></a:t>
            </a:r>
            <a:r>
              <a:rPr lang="zh-CN" altLang="en-US" dirty="0">
                <a:sym typeface="Wingdings 2"/>
              </a:rPr>
              <a:t></a:t>
            </a:r>
            <a:r>
              <a:rPr lang="zh-CN" altLang="en-US" dirty="0" smtClean="0">
                <a:sym typeface="Wingdings 2"/>
              </a:rPr>
              <a:t></a:t>
            </a:r>
            <a:endParaRPr lang="zh-CN" altLang="en-US" dirty="0"/>
          </a:p>
        </p:txBody>
      </p:sp>
      <p:sp>
        <p:nvSpPr>
          <p:cNvPr id="6" name="TextBox 5"/>
          <p:cNvSpPr txBox="1"/>
          <p:nvPr/>
        </p:nvSpPr>
        <p:spPr>
          <a:xfrm>
            <a:off x="3969834" y="2774969"/>
            <a:ext cx="609462" cy="338554"/>
          </a:xfrm>
          <a:prstGeom prst="rect">
            <a:avLst/>
          </a:prstGeom>
          <a:noFill/>
          <a:ln>
            <a:noFill/>
          </a:ln>
        </p:spPr>
        <p:txBody>
          <a:bodyPr wrap="none" rtlCol="0">
            <a:spAutoFit/>
          </a:bodyPr>
          <a:lstStyle/>
          <a:p>
            <a:r>
              <a:rPr lang="zh-CN" altLang="en-US" sz="1600" dirty="0" smtClean="0">
                <a:solidFill>
                  <a:srgbClr val="C00000"/>
                </a:solidFill>
                <a:latin typeface="等线 Light" panose="02010600030101010101" pitchFamily="2" charset="-122"/>
                <a:ea typeface="等线 Light" panose="02010600030101010101" pitchFamily="2" charset="-122"/>
                <a:sym typeface="Symbol"/>
              </a:rPr>
              <a:t> ？</a:t>
            </a:r>
            <a:endParaRPr lang="zh-CN" altLang="en-US" sz="1600" dirty="0">
              <a:solidFill>
                <a:srgbClr val="C00000"/>
              </a:solidFill>
              <a:latin typeface="等线 Light" panose="02010600030101010101" pitchFamily="2" charset="-122"/>
              <a:ea typeface="等线 Light" panose="02010600030101010101" pitchFamily="2" charset="-122"/>
            </a:endParaRPr>
          </a:p>
        </p:txBody>
      </p:sp>
      <p:sp>
        <p:nvSpPr>
          <p:cNvPr id="7" name="TextBox 6"/>
          <p:cNvSpPr txBox="1"/>
          <p:nvPr/>
        </p:nvSpPr>
        <p:spPr>
          <a:xfrm>
            <a:off x="543853" y="5511399"/>
            <a:ext cx="5416868" cy="1200329"/>
          </a:xfrm>
          <a:prstGeom prst="rect">
            <a:avLst/>
          </a:prstGeom>
          <a:noFill/>
        </p:spPr>
        <p:txBody>
          <a:bodyPr wrap="none" rtlCol="0">
            <a:spAutoFit/>
          </a:bodyPr>
          <a:lstStyle/>
          <a:p>
            <a:r>
              <a:rPr lang="en-US" altLang="zh-CN" dirty="0" smtClean="0">
                <a:latin typeface="等线 Light" panose="02010600030101010101" pitchFamily="2" charset="-122"/>
                <a:ea typeface="等线 Light" panose="02010600030101010101" pitchFamily="2" charset="-122"/>
              </a:rPr>
              <a:t>n&lt;1, </a:t>
            </a:r>
            <a:r>
              <a:rPr lang="zh-CN" altLang="en-US" dirty="0" smtClean="0">
                <a:latin typeface="等线 Light" panose="02010600030101010101" pitchFamily="2" charset="-122"/>
                <a:ea typeface="等线 Light" panose="02010600030101010101" pitchFamily="2" charset="-122"/>
              </a:rPr>
              <a:t>相速</a:t>
            </a:r>
            <a:endParaRPr lang="en-US" altLang="zh-CN" dirty="0" smtClean="0">
              <a:latin typeface="等线 Light" panose="02010600030101010101" pitchFamily="2" charset="-122"/>
              <a:ea typeface="等线 Light" panose="02010600030101010101" pitchFamily="2" charset="-122"/>
            </a:endParaRPr>
          </a:p>
          <a:p>
            <a:r>
              <a:rPr lang="zh-CN" altLang="en-US" dirty="0" smtClean="0">
                <a:latin typeface="等线 Light" panose="02010600030101010101" pitchFamily="2" charset="-122"/>
                <a:ea typeface="等线 Light" panose="02010600030101010101" pitchFamily="2" charset="-122"/>
              </a:rPr>
              <a:t>钻头</a:t>
            </a:r>
            <a:endParaRPr lang="en-US" altLang="zh-CN" dirty="0" smtClean="0">
              <a:latin typeface="等线 Light" panose="02010600030101010101" pitchFamily="2" charset="-122"/>
              <a:ea typeface="等线 Light" panose="02010600030101010101" pitchFamily="2" charset="-122"/>
            </a:endParaRPr>
          </a:p>
          <a:p>
            <a:r>
              <a:rPr lang="zh-CN" altLang="en-US" dirty="0" smtClean="0">
                <a:latin typeface="等线 Light" panose="02010600030101010101" pitchFamily="2" charset="-122"/>
                <a:ea typeface="等线 Light" panose="02010600030101010101" pitchFamily="2" charset="-122"/>
              </a:rPr>
              <a:t>相速，群速，能量传递速度，信号速度</a:t>
            </a:r>
            <a:endParaRPr lang="zh-CN" altLang="en-US"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297369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完成“宏微交替”的过程！但尚未“物穷其理”</a:t>
            </a:r>
            <a:endParaRPr lang="zh-CN" altLang="en-US" dirty="0"/>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13</a:t>
            </a:fld>
            <a:endParaRPr lang="en-US" altLang="zh-CN"/>
          </a:p>
        </p:txBody>
      </p:sp>
    </p:spTree>
    <p:extLst>
      <p:ext uri="{BB962C8B-B14F-4D97-AF65-F5344CB8AC3E}">
        <p14:creationId xmlns:p14="http://schemas.microsoft.com/office/powerpoint/2010/main" val="358604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B54326-00B6-4866-81E1-558382D8EF85}" type="slidenum">
              <a:rPr kumimoji="1" lang="en-US" altLang="zh-CN" sz="1200" b="0" i="0" u="none" strike="noStrike" kern="1200" cap="none" spc="0" normalizeH="0" baseline="0" noProof="0" smtClean="0">
                <a:ln>
                  <a:noFill/>
                </a:ln>
                <a:solidFill>
                  <a:srgbClr val="000000"/>
                </a:solidFill>
                <a:effectLst/>
                <a:uLnTx/>
                <a:uFillTx/>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1" lang="en-US" altLang="zh-CN" sz="1200" b="0" i="0" u="none" strike="noStrike" kern="1200" cap="none" spc="0" normalizeH="0" baseline="0" noProof="0" dirty="0">
              <a:ln>
                <a:noFill/>
              </a:ln>
              <a:solidFill>
                <a:srgbClr val="000000"/>
              </a:solidFill>
              <a:effectLst/>
              <a:uLnTx/>
              <a:uFillTx/>
              <a:cs typeface="+mn-cs"/>
            </a:endParaRPr>
          </a:p>
        </p:txBody>
      </p:sp>
    </p:spTree>
    <p:extLst>
      <p:ext uri="{BB962C8B-B14F-4D97-AF65-F5344CB8AC3E}">
        <p14:creationId xmlns:p14="http://schemas.microsoft.com/office/powerpoint/2010/main" val="3166826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just" defTabSz="914400" rtl="0" eaLnBrk="1" fontAlgn="base" latinLnBrk="0" hangingPunct="1">
              <a:lnSpc>
                <a:spcPct val="115000"/>
              </a:lnSpc>
              <a:spcBef>
                <a:spcPct val="0"/>
              </a:spcBef>
              <a:spcAft>
                <a:spcPct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The refractive index and the absorption coefficient are not independent parameters but are related to each other. If invoking the law of causality and apply complex number analysis, we can derive general relationships between the real and imaginary parts of the refractive index as follows:</a:t>
            </a:r>
          </a:p>
          <a:p>
            <a:pPr marL="0" marR="0" lvl="0" indent="0" algn="just" defTabSz="914400" rtl="0" eaLnBrk="1" fontAlgn="base" latinLnBrk="0" hangingPunct="1">
              <a:lnSpc>
                <a:spcPct val="115000"/>
              </a:lnSpc>
              <a:spcBef>
                <a:spcPct val="0"/>
              </a:spcBef>
              <a:spcAft>
                <a:spcPct val="0"/>
              </a:spcAft>
              <a:buClrTx/>
              <a:buSzTx/>
              <a:buFontTx/>
              <a:buNone/>
              <a:tabLst/>
              <a:defRPr/>
            </a:pPr>
            <a:r>
              <a:rPr kumimoji="0" lang="zh-CN" altLang="en-US" sz="1800" dirty="0">
                <a:solidFill>
                  <a:srgbClr val="000000"/>
                </a:solidFill>
                <a:cs typeface="Times New Roman" pitchFamily="18" charset="0"/>
              </a:rPr>
              <a:t>上</a:t>
            </a:r>
            <a:r>
              <a:rPr kumimoji="0" lang="zh-CN" altLang="en-US" sz="1800" dirty="0" smtClean="0">
                <a:solidFill>
                  <a:srgbClr val="000000"/>
                </a:solidFill>
                <a:cs typeface="Times New Roman" pitchFamily="18" charset="0"/>
              </a:rPr>
              <a:t>式到下式的过程首先是积分区间的变换（数学）接着直接加上低频（直流）电导（卡帕项）</a:t>
            </a:r>
            <a:endParaRPr kumimoji="0" lang="en-US" altLang="zh-CN" sz="1800" dirty="0" smtClean="0">
              <a:solidFill>
                <a:srgbClr val="000000"/>
              </a:solidFill>
              <a:cs typeface="Times New Roman" pitchFamily="18" charset="0"/>
            </a:endParaRPr>
          </a:p>
          <a:p>
            <a:pPr marL="0" marR="0" lvl="0" indent="0" algn="just" defTabSz="914400" rtl="0" eaLnBrk="1" fontAlgn="base" latinLnBrk="0" hangingPunct="1">
              <a:lnSpc>
                <a:spcPct val="115000"/>
              </a:lnSpc>
              <a:spcBef>
                <a:spcPct val="0"/>
              </a:spcBef>
              <a:spcAft>
                <a:spcPct val="0"/>
              </a:spcAft>
              <a:buClrTx/>
              <a:buSzTx/>
              <a:buFontTx/>
              <a:buNone/>
              <a:tabLst/>
              <a:defRPr/>
            </a:pPr>
            <a:endParaRPr kumimoji="0" lang="en-US" altLang="zh-CN" sz="1800" dirty="0" smtClean="0">
              <a:solidFill>
                <a:srgbClr val="000000"/>
              </a:solidFill>
              <a:cs typeface="Times New Roman" pitchFamily="18" charset="0"/>
            </a:endParaRPr>
          </a:p>
          <a:p>
            <a:pPr marL="0" marR="0" lvl="0" indent="0" algn="just" defTabSz="914400" rtl="0" eaLnBrk="1" fontAlgn="base" latinLnBrk="0" hangingPunct="1">
              <a:lnSpc>
                <a:spcPct val="115000"/>
              </a:lnSpc>
              <a:spcBef>
                <a:spcPct val="0"/>
              </a:spcBef>
              <a:spcAft>
                <a:spcPct val="0"/>
              </a:spcAft>
              <a:buClrTx/>
              <a:buSzTx/>
              <a:buFontTx/>
              <a:buNone/>
              <a:tabLst/>
              <a:defRPr/>
            </a:pPr>
            <a:r>
              <a:rPr lang="en-US" altLang="zh-CN" sz="1800" dirty="0" smtClean="0">
                <a:solidFill>
                  <a:schemeClr val="bg1">
                    <a:lumMod val="50000"/>
                  </a:schemeClr>
                </a:solidFill>
                <a:latin typeface="等线 Light" panose="02010600030101010101" pitchFamily="2" charset="-122"/>
                <a:ea typeface="等线 Light" panose="02010600030101010101" pitchFamily="2" charset="-122"/>
              </a:rPr>
              <a:t> </a:t>
            </a:r>
            <a:r>
              <a:rPr lang="en-US" altLang="zh-CN" sz="1800" dirty="0" smtClean="0">
                <a:solidFill>
                  <a:schemeClr val="bg1">
                    <a:lumMod val="50000"/>
                  </a:schemeClr>
                </a:solidFill>
                <a:latin typeface="等线 Light" panose="02010600030101010101" pitchFamily="2" charset="-122"/>
                <a:ea typeface="等线 Light" panose="02010600030101010101" pitchFamily="2" charset="-122"/>
                <a:sym typeface="Symbol" panose="05050102010706020507" pitchFamily="18" charset="2"/>
              </a:rPr>
              <a:t>() </a:t>
            </a:r>
            <a:r>
              <a:rPr lang="zh-CN" altLang="en-US" sz="1800" dirty="0" smtClean="0">
                <a:solidFill>
                  <a:schemeClr val="bg1">
                    <a:lumMod val="50000"/>
                  </a:schemeClr>
                </a:solidFill>
                <a:latin typeface="等线 Light" panose="02010600030101010101" pitchFamily="2" charset="-122"/>
                <a:ea typeface="等线 Light" panose="02010600030101010101" pitchFamily="2" charset="-122"/>
                <a:sym typeface="Symbol" panose="05050102010706020507" pitchFamily="18" charset="2"/>
              </a:rPr>
              <a:t>，</a:t>
            </a:r>
            <a:r>
              <a:rPr lang="en-US" altLang="zh-CN" sz="1800" dirty="0" smtClean="0">
                <a:solidFill>
                  <a:schemeClr val="bg1">
                    <a:lumMod val="50000"/>
                  </a:schemeClr>
                </a:solidFill>
                <a:latin typeface="等线 Light" panose="02010600030101010101" pitchFamily="2" charset="-122"/>
                <a:ea typeface="等线 Light" panose="02010600030101010101" pitchFamily="2" charset="-122"/>
                <a:sym typeface="Symbol" panose="05050102010706020507" pitchFamily="18" charset="2"/>
              </a:rPr>
              <a:t>complete for light</a:t>
            </a:r>
            <a:r>
              <a:rPr lang="en-US" altLang="zh-CN" sz="1800" baseline="0" dirty="0" smtClean="0">
                <a:solidFill>
                  <a:schemeClr val="bg1">
                    <a:lumMod val="50000"/>
                  </a:schemeClr>
                </a:solidFill>
                <a:latin typeface="等线 Light" panose="02010600030101010101" pitchFamily="2" charset="-122"/>
                <a:ea typeface="等线 Light" panose="02010600030101010101" pitchFamily="2" charset="-122"/>
                <a:sym typeface="Symbol" panose="05050102010706020507" pitchFamily="18" charset="2"/>
              </a:rPr>
              <a:t> propagation</a:t>
            </a:r>
            <a:endParaRPr lang="zh-CN" altLang="en-US" sz="1800" dirty="0" smtClean="0">
              <a:solidFill>
                <a:schemeClr val="bg1">
                  <a:lumMod val="50000"/>
                </a:schemeClr>
              </a:solidFill>
              <a:latin typeface="等线 Light" panose="02010600030101010101" pitchFamily="2" charset="-122"/>
              <a:ea typeface="等线 Light" panose="02010600030101010101" pitchFamily="2" charset="-122"/>
            </a:endParaRPr>
          </a:p>
          <a:p>
            <a:pPr marL="0" marR="0" lvl="0" indent="0" algn="just" defTabSz="914400" rtl="0" eaLnBrk="1" fontAlgn="base" latinLnBrk="0" hangingPunct="1">
              <a:lnSpc>
                <a:spcPct val="115000"/>
              </a:lnSpc>
              <a:spcBef>
                <a:spcPct val="0"/>
              </a:spcBef>
              <a:spcAft>
                <a:spcPct val="0"/>
              </a:spcAft>
              <a:buClrTx/>
              <a:buSzTx/>
              <a:buFontTx/>
              <a:buNone/>
              <a:tabLst/>
              <a:defRPr/>
            </a:pPr>
            <a:endParaRPr kumimoji="0" lang="en-US" altLang="zh-CN" sz="1800" dirty="0">
              <a:solidFill>
                <a:srgbClr val="000000"/>
              </a:solidFill>
              <a:cs typeface="Times New Roman" pitchFamily="18" charset="0"/>
            </a:endParaRPr>
          </a:p>
          <a:p>
            <a:pPr marL="0" marR="0" lvl="0" indent="0" algn="just" defTabSz="914400" rtl="0" eaLnBrk="1" fontAlgn="base" latinLnBrk="0" hangingPunct="1">
              <a:lnSpc>
                <a:spcPct val="115000"/>
              </a:lnSpc>
              <a:spcBef>
                <a:spcPct val="0"/>
              </a:spcBef>
              <a:spcAft>
                <a:spcPct val="0"/>
              </a:spcAft>
              <a:buClrTx/>
              <a:buSzTx/>
              <a:buFontTx/>
              <a:buNone/>
              <a:tabLst/>
              <a:defRPr/>
            </a:pPr>
            <a:endParaRPr kumimoji="0" lang="en-US" altLang="zh-CN" sz="18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endParaRPr>
          </a:p>
          <a:p>
            <a:pPr marL="0" marR="0" lvl="0" indent="0" algn="just" defTabSz="914400" rtl="0" eaLnBrk="1" fontAlgn="base" latinLnBrk="0" hangingPunct="1">
              <a:lnSpc>
                <a:spcPct val="115000"/>
              </a:lnSpc>
              <a:spcBef>
                <a:spcPct val="0"/>
              </a:spcBef>
              <a:spcAft>
                <a:spcPct val="0"/>
              </a:spcAft>
              <a:buClrTx/>
              <a:buSzTx/>
              <a:buFontTx/>
              <a:buNone/>
              <a:tabLst/>
              <a:defRPr/>
            </a:pPr>
            <a:endParaRPr kumimoji="0" lang="en-US" altLang="zh-CN" sz="18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endParaRPr>
          </a:p>
          <a:p>
            <a:pPr eaLnBrk="1" hangingPunct="1"/>
            <a:r>
              <a:rPr lang="en-US" altLang="zh-CN" dirty="0"/>
              <a:t>Q1: since </a:t>
            </a:r>
            <a:r>
              <a:rPr kumimoji="0" lang="en-US" altLang="zh-CN" sz="1400" dirty="0">
                <a:solidFill>
                  <a:srgbClr val="C00000"/>
                </a:solidFill>
                <a:latin typeface="Times New Roman" pitchFamily="18" charset="0"/>
                <a:sym typeface="Symbol"/>
              </a:rPr>
              <a:t></a:t>
            </a:r>
            <a:r>
              <a:rPr lang="en-US" altLang="zh-CN" dirty="0"/>
              <a:t>=0 in visible range</a:t>
            </a:r>
            <a:r>
              <a:rPr lang="zh-CN" altLang="en-US" dirty="0"/>
              <a:t>，</a:t>
            </a:r>
            <a:r>
              <a:rPr lang="en-US" altLang="zh-CN" dirty="0"/>
              <a:t> why Refractive index of Glass </a:t>
            </a:r>
            <a:r>
              <a:rPr kumimoji="0" lang="en-US" altLang="zh-CN" sz="1400" dirty="0">
                <a:solidFill>
                  <a:srgbClr val="C00000"/>
                </a:solidFill>
                <a:latin typeface="Times New Roman" pitchFamily="18" charset="0"/>
                <a:sym typeface="Symbol"/>
              </a:rPr>
              <a:t></a:t>
            </a:r>
            <a:r>
              <a:rPr lang="en-US" altLang="zh-CN" dirty="0"/>
              <a:t>1?    </a:t>
            </a:r>
          </a:p>
          <a:p>
            <a:pPr marL="358775" indent="-358775" eaLnBrk="1" hangingPunct="1"/>
            <a:r>
              <a:rPr lang="en-US" altLang="zh-CN" dirty="0"/>
              <a:t>In other words, </a:t>
            </a:r>
            <a:r>
              <a:rPr kumimoji="0" lang="en-US" altLang="zh-CN" dirty="0">
                <a:solidFill>
                  <a:srgbClr val="C00000"/>
                </a:solidFill>
              </a:rPr>
              <a:t> </a:t>
            </a:r>
            <a:r>
              <a:rPr kumimoji="0" lang="en-US" altLang="zh-CN" dirty="0">
                <a:solidFill>
                  <a:srgbClr val="C00000"/>
                </a:solidFill>
                <a:sym typeface="Symbol"/>
              </a:rPr>
              <a:t>since =0 in visible range,</a:t>
            </a:r>
          </a:p>
          <a:p>
            <a:pPr marL="358775" indent="-358775" eaLnBrk="1" hangingPunct="1"/>
            <a:r>
              <a:rPr kumimoji="0" lang="en-US" altLang="zh-CN" dirty="0">
                <a:solidFill>
                  <a:srgbClr val="C00000"/>
                </a:solidFill>
                <a:sym typeface="Symbol"/>
              </a:rPr>
              <a:t>       then the </a:t>
            </a:r>
            <a:r>
              <a:rPr kumimoji="0" lang="en-US" altLang="zh-CN" dirty="0">
                <a:solidFill>
                  <a:srgbClr val="C00000"/>
                </a:solidFill>
              </a:rPr>
              <a:t>refractive index of Glass should be </a:t>
            </a:r>
            <a:r>
              <a:rPr kumimoji="0" lang="en-US" altLang="zh-CN" dirty="0">
                <a:solidFill>
                  <a:srgbClr val="C00000"/>
                </a:solidFill>
                <a:sym typeface="Symbol"/>
              </a:rPr>
              <a:t>1 in visible range? </a:t>
            </a:r>
            <a:endParaRPr lang="en-US" altLang="zh-CN" dirty="0"/>
          </a:p>
          <a:p>
            <a:pPr eaLnBrk="1" hangingPunct="1"/>
            <a:r>
              <a:rPr lang="en-US" altLang="zh-CN" dirty="0"/>
              <a:t>Q2: </a:t>
            </a:r>
            <a:r>
              <a:rPr lang="en-US" altLang="zh-CN" dirty="0" err="1"/>
              <a:t>kk</a:t>
            </a:r>
            <a:r>
              <a:rPr lang="en-US" altLang="zh-CN" dirty="0"/>
              <a:t> implication: common sense</a:t>
            </a:r>
          </a:p>
          <a:p>
            <a:pPr eaLnBrk="1" hangingPunct="1"/>
            <a:r>
              <a:rPr lang="en-US" altLang="zh-CN" dirty="0"/>
              <a:t>      phase  Vs  absorption</a:t>
            </a:r>
          </a:p>
          <a:p>
            <a:pPr eaLnBrk="1" hangingPunct="1"/>
            <a:endParaRPr lang="en-US" altLang="zh-CN" dirty="0" smtClean="0"/>
          </a:p>
          <a:p>
            <a:pPr eaLnBrk="1" hangingPunct="1"/>
            <a:r>
              <a:rPr lang="zh-CN" altLang="en-US" dirty="0" smtClean="0"/>
              <a:t>原始文献：</a:t>
            </a:r>
            <a:r>
              <a:rPr lang="en-US" altLang="zh-CN" dirty="0" err="1" smtClean="0"/>
              <a:t>Kramers</a:t>
            </a:r>
            <a:r>
              <a:rPr lang="en-US" altLang="zh-CN" dirty="0" smtClean="0"/>
              <a:t> </a:t>
            </a:r>
            <a:r>
              <a:rPr lang="en-US" altLang="zh-CN" dirty="0" err="1" smtClean="0"/>
              <a:t>kronig</a:t>
            </a:r>
            <a:r>
              <a:rPr lang="en-US" altLang="zh-CN" dirty="0" smtClean="0"/>
              <a:t> </a:t>
            </a:r>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zh-CN" altLang="en-US"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80A6EC5-2E90-4961-996B-0D1E6A239BC0}" type="slidenum">
              <a:rPr lang="zh-CN" altLang="en-US" smtClean="0">
                <a:solidFill>
                  <a:prstClr val="black"/>
                </a:solidFill>
                <a:ea typeface="等线 Light" panose="02010600030101010101" pitchFamily="2" charset="-122"/>
              </a:rPr>
              <a:pPr eaLnBrk="1" hangingPunct="1"/>
              <a:t>15</a:t>
            </a:fld>
            <a:endParaRPr lang="zh-CN" altLang="en-US" dirty="0" smtClean="0">
              <a:solidFill>
                <a:prstClr val="black"/>
              </a:solidFill>
              <a:ea typeface="等线 Light" panose="02010600030101010101" pitchFamily="2" charset="-122"/>
            </a:endParaRPr>
          </a:p>
        </p:txBody>
      </p:sp>
      <p:pic>
        <p:nvPicPr>
          <p:cNvPr id="2" name="图片 1"/>
          <p:cNvPicPr>
            <a:picLocks noChangeAspect="1"/>
          </p:cNvPicPr>
          <p:nvPr/>
        </p:nvPicPr>
        <p:blipFill>
          <a:blip r:embed="rId3"/>
          <a:stretch>
            <a:fillRect/>
          </a:stretch>
        </p:blipFill>
        <p:spPr>
          <a:xfrm>
            <a:off x="3542852" y="7628408"/>
            <a:ext cx="2312363" cy="1152128"/>
          </a:xfrm>
          <a:prstGeom prst="rect">
            <a:avLst/>
          </a:prstGeom>
        </p:spPr>
      </p:pic>
    </p:spTree>
    <p:extLst>
      <p:ext uri="{BB962C8B-B14F-4D97-AF65-F5344CB8AC3E}">
        <p14:creationId xmlns:p14="http://schemas.microsoft.com/office/powerpoint/2010/main" val="1777008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16</a:t>
            </a:fld>
            <a:endParaRPr lang="en-US" altLang="zh-CN"/>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102" y="4964113"/>
            <a:ext cx="4821339" cy="2566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4174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17</a:t>
            </a:fld>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3820222979"/>
              </p:ext>
            </p:extLst>
          </p:nvPr>
        </p:nvGraphicFramePr>
        <p:xfrm>
          <a:off x="1166589" y="5252144"/>
          <a:ext cx="3436951" cy="1368152"/>
        </p:xfrm>
        <a:graphic>
          <a:graphicData uri="http://schemas.openxmlformats.org/presentationml/2006/ole">
            <mc:AlternateContent xmlns:mc="http://schemas.openxmlformats.org/markup-compatibility/2006">
              <mc:Choice xmlns:v="urn:schemas-microsoft-com:vml" Requires="v">
                <p:oleObj spid="_x0000_s551964" name="公式" r:id="rId4" imgW="1638000" imgH="838080" progId="Equation.3">
                  <p:embed/>
                </p:oleObj>
              </mc:Choice>
              <mc:Fallback>
                <p:oleObj name="公式" r:id="rId4" imgW="1638000" imgH="838080" progId="Equation.3">
                  <p:embed/>
                  <p:pic>
                    <p:nvPicPr>
                      <p:cNvPr id="5" name="对象 4"/>
                      <p:cNvPicPr>
                        <a:picLocks noChangeAspect="1" noChangeArrowheads="1"/>
                      </p:cNvPicPr>
                      <p:nvPr/>
                    </p:nvPicPr>
                    <p:blipFill>
                      <a:blip r:embed="rId5"/>
                      <a:srcRect/>
                      <a:stretch>
                        <a:fillRect/>
                      </a:stretch>
                    </p:blipFill>
                    <p:spPr bwMode="auto">
                      <a:xfrm>
                        <a:off x="1166589" y="5252144"/>
                        <a:ext cx="3436951" cy="1368152"/>
                      </a:xfrm>
                      <a:prstGeom prst="rect">
                        <a:avLst/>
                      </a:prstGeom>
                      <a:noFill/>
                      <a:ln>
                        <a:solidFill>
                          <a:srgbClr val="C00000"/>
                        </a:solidFill>
                      </a:ln>
                    </p:spPr>
                  </p:pic>
                </p:oleObj>
              </mc:Fallback>
            </mc:AlternateContent>
          </a:graphicData>
        </a:graphic>
      </p:graphicFrame>
    </p:spTree>
    <p:extLst>
      <p:ext uri="{BB962C8B-B14F-4D97-AF65-F5344CB8AC3E}">
        <p14:creationId xmlns:p14="http://schemas.microsoft.com/office/powerpoint/2010/main" val="164641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18</a:t>
            </a:fld>
            <a:endParaRPr lang="en-US" altLang="zh-CN"/>
          </a:p>
        </p:txBody>
      </p:sp>
    </p:spTree>
    <p:extLst>
      <p:ext uri="{BB962C8B-B14F-4D97-AF65-F5344CB8AC3E}">
        <p14:creationId xmlns:p14="http://schemas.microsoft.com/office/powerpoint/2010/main" val="3089596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19</a:t>
            </a:fld>
            <a:endParaRPr lang="en-US" altLang="zh-CN"/>
          </a:p>
        </p:txBody>
      </p:sp>
    </p:spTree>
    <p:extLst>
      <p:ext uri="{BB962C8B-B14F-4D97-AF65-F5344CB8AC3E}">
        <p14:creationId xmlns:p14="http://schemas.microsoft.com/office/powerpoint/2010/main" val="296036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401B8A5-0F2F-4250-867C-EBAF7471F17F}" type="slidenum">
              <a:rPr lang="en-US" altLang="zh-CN" smtClean="0">
                <a:solidFill>
                  <a:srgbClr val="000000"/>
                </a:solidFill>
                <a:ea typeface="等线 Light" panose="02010600030101010101" pitchFamily="2" charset="-122"/>
              </a:rPr>
              <a:pPr eaLnBrk="1" hangingPunct="1"/>
              <a:t>2</a:t>
            </a:fld>
            <a:endParaRPr lang="en-US" altLang="zh-CN" dirty="0" smtClean="0">
              <a:solidFill>
                <a:srgbClr val="000000"/>
              </a:solidFill>
              <a:ea typeface="等线 Light" panose="02010600030101010101" pitchFamily="2" charset="-122"/>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经典模型，依然是宏微交替，物穷其理。宏观现象的微观对应过程，就是建模</a:t>
            </a:r>
            <a:r>
              <a:rPr lang="zh-CN" altLang="en-US" dirty="0"/>
              <a:t>，</a:t>
            </a:r>
            <a:r>
              <a:rPr lang="zh-CN" altLang="en-US" dirty="0" smtClean="0"/>
              <a:t>格物的过程，之后，所建模型的还要被拿到宏观世界进行验证。</a:t>
            </a:r>
            <a:endParaRPr lang="zh-CN" altLang="en-US" dirty="0"/>
          </a:p>
          <a:p>
            <a:pPr eaLnBrk="1" hangingPunct="1">
              <a:spcBef>
                <a:spcPct val="0"/>
              </a:spcBef>
            </a:pPr>
            <a:endParaRPr lang="zh-CN" altLang="zh-CN" dirty="0" smtClean="0"/>
          </a:p>
        </p:txBody>
      </p:sp>
      <p:pic>
        <p:nvPicPr>
          <p:cNvPr id="5" name="Picture 752" descr="C:\Users\User\Desktop\485f35fft5d91ef3517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662" y="5198664"/>
            <a:ext cx="1097221" cy="151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27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p:txBody>
          <a:bodyPr/>
          <a:lstStyle/>
          <a:p>
            <a:pPr>
              <a:defRPr/>
            </a:pPr>
            <a:fld id="{DB24CAED-6FA1-45DD-80B7-11A9DDC95CA2}" type="slidenum">
              <a:rPr lang="zh-CN" altLang="en-US" smtClean="0">
                <a:solidFill>
                  <a:prstClr val="black"/>
                </a:solidFill>
              </a:rPr>
              <a:pPr>
                <a:defRPr/>
              </a:pPr>
              <a:t>20</a:t>
            </a:fld>
            <a:endParaRPr lang="zh-CN" altLang="en-US">
              <a:solidFill>
                <a:prstClr val="black"/>
              </a:solidFill>
            </a:endParaRPr>
          </a:p>
        </p:txBody>
      </p:sp>
      <p:sp>
        <p:nvSpPr>
          <p:cNvPr id="5" name="Text Box 19"/>
          <p:cNvSpPr txBox="1">
            <a:spLocks noGrp="1" noChangeArrowheads="1"/>
          </p:cNvSpPr>
          <p:nvPr>
            <p:ph type="body" idx="1"/>
          </p:nvPr>
        </p:nvSpPr>
        <p:spPr bwMode="auto">
          <a:xfrm>
            <a:off x="679768" y="4715908"/>
            <a:ext cx="543814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fontAlgn="auto" hangingPunct="1">
              <a:spcBef>
                <a:spcPts val="0"/>
              </a:spcBef>
              <a:spcAft>
                <a:spcPts val="0"/>
              </a:spcAft>
              <a:defRPr/>
            </a:pPr>
            <a:r>
              <a:rPr lang="en-US" altLang="zh-CN" sz="1400" kern="0" dirty="0" smtClean="0">
                <a:solidFill>
                  <a:srgbClr val="000000"/>
                </a:solidFill>
                <a:ea typeface="等线 Light" panose="02010600030101010101" pitchFamily="2" charset="-122"/>
              </a:rPr>
              <a:t>The Lorentz model indicates that GVD is positive below an absorption line and negative above it. There is a region of zero GVD around 1.3 </a:t>
            </a:r>
            <a:r>
              <a:rPr lang="en-US" altLang="zh-CN" sz="1400" kern="0" dirty="0" smtClean="0">
                <a:solidFill>
                  <a:srgbClr val="000000"/>
                </a:solidFill>
                <a:ea typeface="等线 Light" panose="02010600030101010101" pitchFamily="2" charset="-122"/>
                <a:sym typeface="Symbol" pitchFamily="18" charset="2"/>
              </a:rPr>
              <a:t>m in silica. So short pulses can be transmitted down the silica </a:t>
            </a:r>
            <a:r>
              <a:rPr lang="en-US" altLang="zh-CN" sz="1400" kern="0" dirty="0" err="1" smtClean="0">
                <a:solidFill>
                  <a:srgbClr val="000000"/>
                </a:solidFill>
                <a:ea typeface="等线 Light" panose="02010600030101010101" pitchFamily="2" charset="-122"/>
                <a:sym typeface="Symbol" pitchFamily="18" charset="2"/>
              </a:rPr>
              <a:t>fibre</a:t>
            </a:r>
            <a:r>
              <a:rPr lang="en-US" altLang="zh-CN" sz="1400" kern="0" dirty="0" smtClean="0">
                <a:solidFill>
                  <a:srgbClr val="000000"/>
                </a:solidFill>
                <a:ea typeface="等线 Light" panose="02010600030101010101" pitchFamily="2" charset="-122"/>
                <a:sym typeface="Symbol" pitchFamily="18" charset="2"/>
              </a:rPr>
              <a:t> with negligible temporal broadening at this wavelength.</a:t>
            </a:r>
          </a:p>
          <a:p>
            <a:pPr algn="just" eaLnBrk="1" fontAlgn="auto" hangingPunct="1">
              <a:spcBef>
                <a:spcPts val="0"/>
              </a:spcBef>
              <a:spcAft>
                <a:spcPts val="0"/>
              </a:spcAft>
              <a:defRPr/>
            </a:pPr>
            <a:endParaRPr lang="en-US" altLang="zh-CN" sz="1400" kern="0" dirty="0">
              <a:solidFill>
                <a:srgbClr val="000000"/>
              </a:solidFill>
              <a:ea typeface="等线 Light" panose="02010600030101010101" pitchFamily="2" charset="-122"/>
              <a:sym typeface="Symbol" pitchFamily="18" charset="2"/>
            </a:endParaRPr>
          </a:p>
          <a:p>
            <a:pPr algn="just" eaLnBrk="1" fontAlgn="auto" hangingPunct="1">
              <a:spcBef>
                <a:spcPts val="0"/>
              </a:spcBef>
              <a:spcAft>
                <a:spcPts val="0"/>
              </a:spcAft>
              <a:defRPr/>
            </a:pPr>
            <a:endParaRPr lang="en-US" altLang="zh-CN" sz="1400" kern="0" dirty="0" smtClean="0">
              <a:solidFill>
                <a:srgbClr val="000000"/>
              </a:solidFill>
              <a:ea typeface="等线 Light" panose="02010600030101010101" pitchFamily="2" charset="-122"/>
              <a:sym typeface="Symbol" pitchFamily="18" charset="2"/>
            </a:endParaRPr>
          </a:p>
          <a:p>
            <a:pPr algn="just" eaLnBrk="1" fontAlgn="auto" hangingPunct="1">
              <a:spcBef>
                <a:spcPts val="0"/>
              </a:spcBef>
              <a:spcAft>
                <a:spcPts val="0"/>
              </a:spcAft>
              <a:defRPr/>
            </a:pPr>
            <a:r>
              <a:rPr lang="zh-CN" altLang="en-US" sz="1400" dirty="0" smtClean="0">
                <a:solidFill>
                  <a:srgbClr val="C00000"/>
                </a:solidFill>
                <a:latin typeface="等线 Light" panose="02010600030101010101" pitchFamily="2" charset="-122"/>
                <a:ea typeface="等线 Light" panose="02010600030101010101" pitchFamily="2" charset="-122"/>
              </a:rPr>
              <a:t>光脉冲展宽：空域，时域</a:t>
            </a:r>
            <a:endParaRPr lang="en-US" altLang="zh-CN" sz="1400" kern="0" dirty="0" smtClean="0">
              <a:solidFill>
                <a:srgbClr val="000000"/>
              </a:solidFill>
              <a:ea typeface="等线 Light" panose="02010600030101010101" pitchFamily="2" charset="-122"/>
              <a:sym typeface="Symbol" pitchFamily="18" charset="2"/>
            </a:endParaRPr>
          </a:p>
          <a:p>
            <a:pPr algn="just" eaLnBrk="1" fontAlgn="auto" hangingPunct="1">
              <a:spcBef>
                <a:spcPts val="0"/>
              </a:spcBef>
              <a:spcAft>
                <a:spcPts val="0"/>
              </a:spcAft>
              <a:defRPr/>
            </a:pPr>
            <a:endParaRPr lang="en-US" altLang="zh-CN" sz="1400" kern="0" dirty="0" smtClean="0">
              <a:solidFill>
                <a:srgbClr val="000000"/>
              </a:solidFill>
              <a:ea typeface="等线 Light" panose="02010600030101010101" pitchFamily="2" charset="-122"/>
              <a:sym typeface="Symbol" pitchFamily="18" charset="2"/>
            </a:endParaRPr>
          </a:p>
        </p:txBody>
      </p:sp>
    </p:spTree>
    <p:extLst>
      <p:ext uri="{BB962C8B-B14F-4D97-AF65-F5344CB8AC3E}">
        <p14:creationId xmlns:p14="http://schemas.microsoft.com/office/powerpoint/2010/main" val="1328857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21</a:t>
            </a:fld>
            <a:endParaRPr lang="en-US" altLang="zh-CN"/>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850" y="4885930"/>
            <a:ext cx="3940120" cy="2111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2"/>
          <p:cNvSpPr>
            <a:spLocks noChangeArrowheads="1"/>
          </p:cNvSpPr>
          <p:nvPr/>
        </p:nvSpPr>
        <p:spPr bwMode="auto">
          <a:xfrm>
            <a:off x="686603" y="7309623"/>
            <a:ext cx="535309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altLang="zh-CN" dirty="0">
                <a:solidFill>
                  <a:srgbClr val="002060"/>
                </a:solidFill>
                <a:latin typeface="等线 Light" panose="02010600030101010101" pitchFamily="2" charset="-122"/>
                <a:ea typeface="等线 Light" panose="02010600030101010101" pitchFamily="2" charset="-122"/>
                <a:cs typeface="Times New Roman" pitchFamily="18" charset="0"/>
              </a:rPr>
              <a:t>• NORMAL dispersion: </a:t>
            </a:r>
            <a:r>
              <a:rPr kumimoji="0" lang="en-US" altLang="zh-CN" i="1" dirty="0">
                <a:solidFill>
                  <a:srgbClr val="002060"/>
                </a:solidFill>
                <a:latin typeface="等线 Light" panose="02010600030101010101" pitchFamily="2" charset="-122"/>
                <a:ea typeface="等线 Light" panose="02010600030101010101" pitchFamily="2" charset="-122"/>
                <a:cs typeface="Times New Roman" pitchFamily="18" charset="0"/>
              </a:rPr>
              <a:t>n </a:t>
            </a:r>
            <a:r>
              <a:rPr kumimoji="0" lang="en-US" altLang="zh-CN" dirty="0">
                <a:solidFill>
                  <a:srgbClr val="002060"/>
                </a:solidFill>
                <a:latin typeface="等线 Light" panose="02010600030101010101" pitchFamily="2" charset="-122"/>
                <a:ea typeface="等线 Light" panose="02010600030101010101" pitchFamily="2" charset="-122"/>
                <a:cs typeface="Times New Roman" pitchFamily="18" charset="0"/>
              </a:rPr>
              <a:t>increase with frequency</a:t>
            </a:r>
          </a:p>
          <a:p>
            <a:r>
              <a:rPr kumimoji="0" lang="en-US" altLang="zh-CN" dirty="0">
                <a:solidFill>
                  <a:srgbClr val="002060"/>
                </a:solidFill>
                <a:latin typeface="等线 Light" panose="02010600030101010101" pitchFamily="2" charset="-122"/>
                <a:ea typeface="等线 Light" panose="02010600030101010101" pitchFamily="2" charset="-122"/>
                <a:cs typeface="Times New Roman" pitchFamily="18" charset="0"/>
              </a:rPr>
              <a:t>• </a:t>
            </a:r>
            <a:r>
              <a:rPr kumimoji="0" lang="en-US" altLang="zh-CN" dirty="0" smtClean="0">
                <a:solidFill>
                  <a:srgbClr val="002060"/>
                </a:solidFill>
                <a:latin typeface="等线 Light" panose="02010600030101010101" pitchFamily="2" charset="-122"/>
                <a:ea typeface="等线 Light" panose="02010600030101010101" pitchFamily="2" charset="-122"/>
                <a:cs typeface="Times New Roman" pitchFamily="18" charset="0"/>
              </a:rPr>
              <a:t>ANOMALOUS </a:t>
            </a:r>
            <a:r>
              <a:rPr kumimoji="0" lang="en-US" altLang="zh-CN" dirty="0">
                <a:solidFill>
                  <a:srgbClr val="002060"/>
                </a:solidFill>
                <a:latin typeface="等线 Light" panose="02010600030101010101" pitchFamily="2" charset="-122"/>
                <a:ea typeface="等线 Light" panose="02010600030101010101" pitchFamily="2" charset="-122"/>
                <a:cs typeface="Times New Roman" pitchFamily="18" charset="0"/>
              </a:rPr>
              <a:t>dispersion: occurs near resonance lines</a:t>
            </a:r>
            <a:endParaRPr kumimoji="0" lang="zh-CN" altLang="en-US" dirty="0">
              <a:solidFill>
                <a:srgbClr val="002060"/>
              </a:solidFill>
              <a:latin typeface="等线 Light" panose="02010600030101010101" pitchFamily="2" charset="-122"/>
              <a:ea typeface="等线 Light" panose="02010600030101010101" pitchFamily="2" charset="-122"/>
              <a:cs typeface="Times New Roman" pitchFamily="18" charset="0"/>
            </a:endParaRPr>
          </a:p>
        </p:txBody>
      </p:sp>
      <p:sp>
        <p:nvSpPr>
          <p:cNvPr id="7" name="矩形 3"/>
          <p:cNvSpPr>
            <a:spLocks noChangeArrowheads="1"/>
          </p:cNvSpPr>
          <p:nvPr/>
        </p:nvSpPr>
        <p:spPr bwMode="auto">
          <a:xfrm>
            <a:off x="1717340" y="4573194"/>
            <a:ext cx="42338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4000" dirty="0">
                <a:solidFill>
                  <a:srgbClr val="00B0F0"/>
                </a:solidFill>
                <a:latin typeface="Arial" pitchFamily="34" charset="0"/>
                <a:ea typeface="等线 Light" panose="02010600030101010101" pitchFamily="2" charset="-122"/>
              </a:rPr>
              <a:t>Dispersive prisms</a:t>
            </a:r>
            <a:endParaRPr kumimoji="0" lang="zh-CN" altLang="en-US" sz="4000" dirty="0">
              <a:solidFill>
                <a:srgbClr val="00B0F0"/>
              </a:solidFill>
              <a:latin typeface="Arial" pitchFamily="34" charset="0"/>
              <a:ea typeface="等线 Light" panose="02010600030101010101" pitchFamily="2" charset="-122"/>
            </a:endParaRPr>
          </a:p>
        </p:txBody>
      </p:sp>
    </p:spTree>
    <p:extLst>
      <p:ext uri="{BB962C8B-B14F-4D97-AF65-F5344CB8AC3E}">
        <p14:creationId xmlns:p14="http://schemas.microsoft.com/office/powerpoint/2010/main" val="959696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22</a:t>
            </a:fld>
            <a:endParaRPr lang="en-US" altLang="zh-CN"/>
          </a:p>
        </p:txBody>
      </p:sp>
    </p:spTree>
    <p:extLst>
      <p:ext uri="{BB962C8B-B14F-4D97-AF65-F5344CB8AC3E}">
        <p14:creationId xmlns:p14="http://schemas.microsoft.com/office/powerpoint/2010/main" val="481121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24</a:t>
            </a:fld>
            <a:endParaRPr lang="en-US" altLang="zh-CN"/>
          </a:p>
        </p:txBody>
      </p:sp>
    </p:spTree>
    <p:extLst>
      <p:ext uri="{BB962C8B-B14F-4D97-AF65-F5344CB8AC3E}">
        <p14:creationId xmlns:p14="http://schemas.microsoft.com/office/powerpoint/2010/main" val="2789269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25</a:t>
            </a:fld>
            <a:endParaRPr lang="en-US" altLang="zh-CN"/>
          </a:p>
        </p:txBody>
      </p:sp>
    </p:spTree>
    <p:extLst>
      <p:ext uri="{BB962C8B-B14F-4D97-AF65-F5344CB8AC3E}">
        <p14:creationId xmlns:p14="http://schemas.microsoft.com/office/powerpoint/2010/main" val="4140780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26</a:t>
            </a:fld>
            <a:endParaRPr lang="en-US" altLang="zh-CN"/>
          </a:p>
        </p:txBody>
      </p:sp>
    </p:spTree>
    <p:extLst>
      <p:ext uri="{BB962C8B-B14F-4D97-AF65-F5344CB8AC3E}">
        <p14:creationId xmlns:p14="http://schemas.microsoft.com/office/powerpoint/2010/main" val="83762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27</a:t>
            </a:fld>
            <a:endParaRPr lang="en-US" altLang="zh-CN"/>
          </a:p>
        </p:txBody>
      </p:sp>
    </p:spTree>
    <p:extLst>
      <p:ext uri="{BB962C8B-B14F-4D97-AF65-F5344CB8AC3E}">
        <p14:creationId xmlns:p14="http://schemas.microsoft.com/office/powerpoint/2010/main" val="2131585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28</a:t>
            </a:fld>
            <a:endParaRPr lang="en-US" altLang="zh-CN"/>
          </a:p>
        </p:txBody>
      </p:sp>
    </p:spTree>
    <p:extLst>
      <p:ext uri="{BB962C8B-B14F-4D97-AF65-F5344CB8AC3E}">
        <p14:creationId xmlns:p14="http://schemas.microsoft.com/office/powerpoint/2010/main" val="782838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29</a:t>
            </a:fld>
            <a:endParaRPr lang="en-US" altLang="zh-CN"/>
          </a:p>
        </p:txBody>
      </p:sp>
    </p:spTree>
    <p:extLst>
      <p:ext uri="{BB962C8B-B14F-4D97-AF65-F5344CB8AC3E}">
        <p14:creationId xmlns:p14="http://schemas.microsoft.com/office/powerpoint/2010/main" val="3099911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30</a:t>
            </a:fld>
            <a:endParaRPr lang="en-US" altLang="zh-CN"/>
          </a:p>
        </p:txBody>
      </p:sp>
    </p:spTree>
    <p:extLst>
      <p:ext uri="{BB962C8B-B14F-4D97-AF65-F5344CB8AC3E}">
        <p14:creationId xmlns:p14="http://schemas.microsoft.com/office/powerpoint/2010/main" val="1013807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1878  Lorentz</a:t>
            </a:r>
          </a:p>
          <a:p>
            <a:r>
              <a:rPr lang="en-US" altLang="zh-CN" dirty="0" smtClean="0"/>
              <a:t>1888  EM wave Hertz</a:t>
            </a:r>
          </a:p>
          <a:p>
            <a:pPr marL="228600" indent="-228600">
              <a:buAutoNum type="arabicPlain" startAt="1897"/>
            </a:pPr>
            <a:r>
              <a:rPr lang="en-US" altLang="zh-CN" dirty="0" smtClean="0"/>
              <a:t>Electron found by </a:t>
            </a:r>
            <a:r>
              <a:rPr lang="en-US" altLang="zh-CN" dirty="0">
                <a:hlinkClick r:id="rId3" tooltip="J. J. Thomson"/>
              </a:rPr>
              <a:t>J. J. Thomson </a:t>
            </a:r>
            <a:endParaRPr lang="en-US" altLang="zh-CN" dirty="0" smtClean="0"/>
          </a:p>
          <a:p>
            <a:r>
              <a:rPr lang="en-US" altLang="zh-CN" dirty="0" smtClean="0"/>
              <a:t>In </a:t>
            </a:r>
            <a:r>
              <a:rPr lang="en-US" altLang="zh-CN" dirty="0"/>
              <a:t>1896, the British physicist </a:t>
            </a:r>
            <a:r>
              <a:rPr lang="en-US" altLang="zh-CN" dirty="0">
                <a:hlinkClick r:id="rId3" tooltip="J. J. Thomson"/>
              </a:rPr>
              <a:t>J. J. Thomson</a:t>
            </a:r>
            <a:r>
              <a:rPr lang="en-US" altLang="zh-CN" dirty="0"/>
              <a:t>, with his colleagues </a:t>
            </a:r>
            <a:r>
              <a:rPr lang="en-US" altLang="zh-CN" dirty="0">
                <a:hlinkClick r:id="rId4" tooltip="John Sealy Townsend"/>
              </a:rPr>
              <a:t>John S. Townsend</a:t>
            </a:r>
            <a:r>
              <a:rPr lang="en-US" altLang="zh-CN" dirty="0"/>
              <a:t> and </a:t>
            </a:r>
            <a:r>
              <a:rPr lang="en-US" altLang="zh-CN" dirty="0">
                <a:hlinkClick r:id="rId5" tooltip="Harold A. Wilson (physicist)"/>
              </a:rPr>
              <a:t>H. A. Wilson</a:t>
            </a:r>
            <a:r>
              <a:rPr lang="en-US" altLang="zh-CN" dirty="0"/>
              <a:t>,</a:t>
            </a:r>
            <a:r>
              <a:rPr lang="en-US" altLang="zh-CN" baseline="30000" dirty="0">
                <a:hlinkClick r:id="rId6"/>
              </a:rPr>
              <a:t>[13]</a:t>
            </a:r>
            <a:r>
              <a:rPr lang="en-US" altLang="zh-CN" dirty="0"/>
              <a:t> performed experiments indicating that cathode rays really were unique particles, rather than waves, atoms or molecules as was believed </a:t>
            </a:r>
            <a:r>
              <a:rPr lang="en-US" altLang="zh-CN" dirty="0" smtClean="0"/>
              <a:t>earlier</a:t>
            </a:r>
          </a:p>
          <a:p>
            <a:endParaRPr lang="en-US" altLang="zh-CN" dirty="0" smtClean="0"/>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Bound electrons </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(insulators, intrinsic semiconductors)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restoring force for small displacements </a:t>
            </a:r>
            <a:r>
              <a:rPr kumimoji="0" lang="en-US" altLang="zh-CN" sz="2400" b="0" i="1"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F </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 </a:t>
            </a:r>
            <a:r>
              <a:rPr kumimoji="0" lang="en-US" altLang="zh-CN" sz="2400" b="0" i="1"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K</a:t>
            </a:r>
            <a:r>
              <a:rPr kumimoji="0" lang="en-US" altLang="zh-CN" sz="2400" b="0" i="1" u="none" strike="noStrike" kern="1200" cap="none" spc="0" normalizeH="0" baseline="-2500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s</a:t>
            </a:r>
            <a:r>
              <a:rPr kumimoji="0" lang="en-US" altLang="zh-CN" sz="2400" b="0" i="1"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natural resonant frequency ω</a:t>
            </a:r>
            <a:r>
              <a:rPr kumimoji="0" lang="en-US" altLang="zh-CN" sz="2400" b="0" i="0" u="none" strike="noStrike" kern="1200" cap="none" spc="0" normalizeH="0" baseline="-2500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0</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 (</a:t>
            </a:r>
            <a:r>
              <a:rPr kumimoji="0" lang="en-US" altLang="zh-CN" sz="2400" b="0" i="1"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K</a:t>
            </a:r>
            <a:r>
              <a:rPr kumimoji="0" lang="en-US" altLang="zh-CN" sz="2400" b="0" i="1" u="none" strike="noStrike" kern="1200" cap="none" spc="0" normalizeH="0" baseline="-2500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s </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a:t>
            </a:r>
            <a:r>
              <a:rPr kumimoji="0" lang="en-US" altLang="zh-CN" sz="2400" b="0" i="1"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m</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a:t>
            </a:r>
            <a:r>
              <a:rPr kumimoji="0" lang="en-US" altLang="zh-CN" sz="2400" b="0" i="0" u="none" strike="noStrike" kern="1200" cap="none" spc="0" normalizeH="0" baseline="3000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1/2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ω</a:t>
            </a:r>
            <a:r>
              <a:rPr kumimoji="0" lang="en-US" altLang="zh-CN" sz="2400" b="0" i="0" u="none" strike="noStrike" kern="1200" cap="none" spc="0" normalizeH="0" baseline="-2500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0</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lies in the near </a:t>
            </a:r>
            <a:r>
              <a:rPr kumimoji="0" lang="en-US" altLang="zh-CN" sz="2400" b="0" i="0" u="none" strike="noStrike" kern="1200" cap="none" spc="0" normalizeH="0" baseline="0" noProof="0" dirty="0" smtClean="0">
                <a:ln>
                  <a:noFill/>
                </a:ln>
                <a:solidFill>
                  <a:srgbClr val="C00000"/>
                </a:solidFill>
                <a:effectLst/>
                <a:uLnTx/>
                <a:uFillTx/>
                <a:latin typeface="等线 Light" panose="02010600030101010101" pitchFamily="2" charset="-122"/>
                <a:ea typeface="等线 Light" panose="02010600030101010101" pitchFamily="2" charset="-122"/>
                <a:cs typeface="Times New Roman" pitchFamily="18" charset="0"/>
              </a:rPr>
              <a:t>infrared / visible / UV </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spectral regions</a:t>
            </a:r>
            <a:r>
              <a:rPr kumimoji="0" lang="zh-CN" altLang="en-US"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a:t>
            </a:r>
            <a:r>
              <a:rPr kumimoji="0" lang="en-US" altLang="zh-CN" sz="2400" b="0" i="0" u="none" strike="noStrike" kern="1200" cap="none" spc="0" normalizeH="0" baseline="0" noProof="0" dirty="0" smtClean="0">
                <a:ln>
                  <a:noFill/>
                </a:ln>
                <a:solidFill>
                  <a:srgbClr val="C00000"/>
                </a:solidFill>
                <a:effectLst/>
                <a:uLnTx/>
                <a:uFillTx/>
                <a:latin typeface="等线 Light" panose="02010600030101010101" pitchFamily="2" charset="-122"/>
                <a:ea typeface="等线 Light" panose="02010600030101010101" pitchFamily="2" charset="-122"/>
                <a:cs typeface="Times New Roman" pitchFamily="18" charset="0"/>
              </a:rPr>
              <a:t>10</a:t>
            </a:r>
            <a:r>
              <a:rPr kumimoji="0" lang="en-US" altLang="zh-CN" sz="2400" b="0" i="0" u="none" strike="noStrike" kern="1200" cap="none" spc="0" normalizeH="0" baseline="30000" noProof="0" dirty="0" smtClean="0">
                <a:ln>
                  <a:noFill/>
                </a:ln>
                <a:solidFill>
                  <a:srgbClr val="C00000"/>
                </a:solidFill>
                <a:effectLst/>
                <a:uLnTx/>
                <a:uFillTx/>
                <a:latin typeface="等线 Light" panose="02010600030101010101" pitchFamily="2" charset="-122"/>
                <a:ea typeface="等线 Light" panose="02010600030101010101" pitchFamily="2" charset="-122"/>
                <a:cs typeface="Times New Roman" pitchFamily="18" charset="0"/>
              </a:rPr>
              <a:t>14</a:t>
            </a:r>
            <a:r>
              <a:rPr kumimoji="0" lang="en-US" altLang="zh-CN" sz="2400" b="0" i="0" u="none" strike="noStrike" kern="1200" cap="none" spc="0" normalizeH="0" baseline="0" noProof="0" dirty="0" smtClean="0">
                <a:ln>
                  <a:noFill/>
                </a:ln>
                <a:solidFill>
                  <a:srgbClr val="C00000"/>
                </a:solidFill>
                <a:effectLst/>
                <a:uLnTx/>
                <a:uFillTx/>
                <a:latin typeface="等线 Light" panose="02010600030101010101" pitchFamily="2" charset="-122"/>
                <a:ea typeface="等线 Light" panose="02010600030101010101" pitchFamily="2" charset="-122"/>
                <a:cs typeface="Times New Roman" pitchFamily="18" charset="0"/>
              </a:rPr>
              <a:t>-10</a:t>
            </a:r>
            <a:r>
              <a:rPr kumimoji="0" lang="en-US" altLang="zh-CN" sz="2400" b="0" i="0" u="none" strike="noStrike" kern="1200" cap="none" spc="0" normalizeH="0" baseline="30000" noProof="0" dirty="0" smtClean="0">
                <a:ln>
                  <a:noFill/>
                </a:ln>
                <a:solidFill>
                  <a:srgbClr val="C00000"/>
                </a:solidFill>
                <a:effectLst/>
                <a:uLnTx/>
                <a:uFillTx/>
                <a:latin typeface="等线 Light" panose="02010600030101010101" pitchFamily="2" charset="-122"/>
                <a:ea typeface="等线 Light" panose="02010600030101010101" pitchFamily="2" charset="-122"/>
                <a:cs typeface="Times New Roman" pitchFamily="18" charset="0"/>
              </a:rPr>
              <a:t>15</a:t>
            </a:r>
            <a:r>
              <a:rPr kumimoji="0" lang="en-US" altLang="zh-CN" sz="2400" b="0" i="0" u="none" strike="noStrike" kern="1200" cap="none" spc="0" normalizeH="0" baseline="0" noProof="0" dirty="0" smtClean="0">
                <a:ln>
                  <a:noFill/>
                </a:ln>
                <a:solidFill>
                  <a:srgbClr val="C00000"/>
                </a:solidFill>
                <a:effectLst/>
                <a:uLnTx/>
                <a:uFillTx/>
                <a:latin typeface="等线 Light" panose="02010600030101010101" pitchFamily="2" charset="-122"/>
                <a:ea typeface="等线 Light" panose="02010600030101010101" pitchFamily="2" charset="-122"/>
                <a:cs typeface="Times New Roman" pitchFamily="18" charset="0"/>
              </a:rPr>
              <a:t> Hz</a:t>
            </a:r>
            <a:endParaRPr kumimoji="0" lang="en-US" altLang="zh-CN" sz="2400" b="1"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endParaRP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zh-CN" sz="2400" b="1"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Free electrons </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(metals, doped insulators)</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a:t>
            </a:r>
            <a:r>
              <a:rPr kumimoji="0" lang="en-US" altLang="zh-CN" sz="2400" b="0" i="1"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K</a:t>
            </a:r>
            <a:r>
              <a:rPr kumimoji="0" lang="en-US" altLang="zh-CN" sz="2400" b="0" i="1" u="none" strike="noStrike" kern="1200" cap="none" spc="0" normalizeH="0" baseline="-2500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s</a:t>
            </a:r>
            <a:r>
              <a:rPr kumimoji="0" lang="en-US" altLang="zh-CN" sz="2400" b="0" i="1"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0 ⇒ </a:t>
            </a:r>
            <a:r>
              <a:rPr kumimoji="0" lang="el-GR"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ω</a:t>
            </a:r>
            <a:r>
              <a:rPr kumimoji="0" lang="el-GR" altLang="zh-CN" sz="2400" b="0" i="0" u="none" strike="noStrike" kern="1200" cap="none" spc="0" normalizeH="0" baseline="-2500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0</a:t>
            </a:r>
            <a:r>
              <a:rPr kumimoji="0" lang="el-GR"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 0</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Free electrons, </a:t>
            </a:r>
            <a:r>
              <a:rPr kumimoji="0" lang="en-US" altLang="zh-CN" sz="2400" b="0" i="1"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K</a:t>
            </a:r>
            <a:r>
              <a:rPr kumimoji="0" lang="en-US" altLang="zh-CN" sz="2400" b="0" i="1" u="none" strike="noStrike" kern="1200" cap="none" spc="0" normalizeH="0" baseline="-2500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s</a:t>
            </a:r>
            <a:r>
              <a:rPr kumimoji="0" lang="en-US" altLang="zh-CN" sz="2400" b="0" i="1"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0,   </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sym typeface="Symbol" pitchFamily="18" charset="2"/>
              </a:rPr>
              <a:t></a:t>
            </a:r>
            <a:r>
              <a:rPr kumimoji="0" lang="en-US" altLang="zh-CN" sz="2400" b="0" i="0" u="none" strike="noStrike" kern="1200" cap="none" spc="0" normalizeH="0" baseline="-2500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sym typeface="Symbol" pitchFamily="18" charset="2"/>
              </a:rPr>
              <a:t>0</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sym typeface="Symbol" pitchFamily="18" charset="2"/>
              </a:rPr>
              <a:t> = 0</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  </a:t>
            </a:r>
            <a:r>
              <a:rPr kumimoji="0" lang="en-US" altLang="zh-CN" sz="2400" b="0" i="0" u="none" strike="noStrike" kern="1200" cap="none" spc="0" normalizeH="0" baseline="0" noProof="0" dirty="0" err="1"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Drude</a:t>
            </a:r>
            <a:r>
              <a:rPr kumimoji="0"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-Lorentz model </a:t>
            </a:r>
          </a:p>
          <a:p>
            <a:endParaRPr lang="zh-CN" altLang="en-US" dirty="0"/>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3</a:t>
            </a:fld>
            <a:endParaRPr lang="en-US" altLang="zh-CN"/>
          </a:p>
        </p:txBody>
      </p:sp>
    </p:spTree>
    <p:extLst>
      <p:ext uri="{BB962C8B-B14F-4D97-AF65-F5344CB8AC3E}">
        <p14:creationId xmlns:p14="http://schemas.microsoft.com/office/powerpoint/2010/main" val="39362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cs typeface="Times New Roman" panose="02020603050405020304" pitchFamily="18" charset="0"/>
              </a:rPr>
              <a:t>Kerr effect 1875</a:t>
            </a:r>
            <a:r>
              <a:rPr lang="en-US" altLang="zh-CN" dirty="0" smtClean="0">
                <a:solidFill>
                  <a:srgbClr val="FF0000"/>
                </a:solidFill>
                <a:cs typeface="Times New Roman" panose="02020603050405020304" pitchFamily="18" charset="0"/>
              </a:rPr>
              <a:t>, </a:t>
            </a:r>
            <a:r>
              <a:rPr lang="en-US" altLang="zh-CN" dirty="0" smtClean="0">
                <a:solidFill>
                  <a:srgbClr val="FF0000"/>
                </a:solidFill>
              </a:rPr>
              <a:t>Scottish </a:t>
            </a:r>
            <a:r>
              <a:rPr lang="en-US" altLang="zh-CN" dirty="0" smtClean="0"/>
              <a:t>physicist</a:t>
            </a:r>
            <a:r>
              <a:rPr lang="en-US" altLang="zh-CN" dirty="0" smtClean="0">
                <a:cs typeface="Times New Roman" panose="02020603050405020304" pitchFamily="18"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err="1" smtClean="0">
                <a:cs typeface="Times New Roman" panose="02020603050405020304" pitchFamily="18" charset="0"/>
                <a:sym typeface="Symbol" panose="05050102010706020507" pitchFamily="18" charset="2"/>
              </a:rPr>
              <a:t>Pockels</a:t>
            </a:r>
            <a:r>
              <a:rPr lang="en-US" altLang="zh-CN" sz="1200" dirty="0" smtClean="0">
                <a:cs typeface="Times New Roman" panose="02020603050405020304" pitchFamily="18" charset="0"/>
                <a:sym typeface="Symbol" panose="05050102010706020507" pitchFamily="18" charset="2"/>
              </a:rPr>
              <a:t> effect 1893 German physicist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31</a:t>
            </a:fld>
            <a:endParaRPr lang="en-US" altLang="zh-CN"/>
          </a:p>
        </p:txBody>
      </p:sp>
    </p:spTree>
    <p:extLst>
      <p:ext uri="{BB962C8B-B14F-4D97-AF65-F5344CB8AC3E}">
        <p14:creationId xmlns:p14="http://schemas.microsoft.com/office/powerpoint/2010/main" val="1132382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余金中 半导体光子学 </a:t>
            </a:r>
            <a:r>
              <a:rPr lang="en-US" altLang="zh-CN" dirty="0" smtClean="0"/>
              <a:t>P261 </a:t>
            </a:r>
            <a:r>
              <a:rPr lang="zh-CN" altLang="en-US" dirty="0" smtClean="0"/>
              <a:t>有推导。其中用到</a:t>
            </a:r>
            <a:r>
              <a:rPr lang="en-US" altLang="zh-CN" dirty="0" smtClean="0"/>
              <a:t>1</a:t>
            </a:r>
            <a:r>
              <a:rPr lang="zh-CN" altLang="en-US" dirty="0" smtClean="0"/>
              <a:t>）对自由载流子，</a:t>
            </a:r>
            <a:r>
              <a:rPr lang="en-US" altLang="zh-CN" dirty="0" smtClean="0">
                <a:sym typeface="Symbol" panose="05050102010706020507" pitchFamily="18" charset="2"/>
              </a:rPr>
              <a:t></a:t>
            </a:r>
            <a:r>
              <a:rPr lang="en-US" altLang="zh-CN" dirty="0" smtClean="0"/>
              <a:t>0-&gt;0; 2</a:t>
            </a:r>
            <a:r>
              <a:rPr lang="zh-CN" altLang="en-US" dirty="0" smtClean="0"/>
              <a:t>）透明区</a:t>
            </a:r>
            <a:r>
              <a:rPr lang="zh-CN" altLang="en-US" baseline="0" dirty="0" smtClean="0"/>
              <a:t> </a:t>
            </a:r>
            <a:r>
              <a:rPr lang="zh-CN" altLang="en-US" baseline="0" dirty="0" smtClean="0">
                <a:sym typeface="Symbol" panose="05050102010706020507" pitchFamily="18" charset="2"/>
              </a:rPr>
              <a:t></a:t>
            </a:r>
            <a:r>
              <a:rPr lang="en-US" altLang="zh-CN" baseline="0" dirty="0" smtClean="0">
                <a:sym typeface="Symbol" panose="05050102010706020507" pitchFamily="18" charset="2"/>
              </a:rPr>
              <a:t>-&gt;0</a:t>
            </a:r>
            <a:endParaRPr lang="zh-CN" altLang="en-US" dirty="0"/>
          </a:p>
        </p:txBody>
      </p:sp>
      <p:sp>
        <p:nvSpPr>
          <p:cNvPr id="4" name="灯片编号占位符 3"/>
          <p:cNvSpPr>
            <a:spLocks noGrp="1"/>
          </p:cNvSpPr>
          <p:nvPr>
            <p:ph type="sldNum" sz="quarter" idx="10"/>
          </p:nvPr>
        </p:nvSpPr>
        <p:spPr/>
        <p:txBody>
          <a:bodyPr/>
          <a:lstStyle/>
          <a:p>
            <a:pPr>
              <a:defRPr/>
            </a:pPr>
            <a:fld id="{51C1F83A-52D4-4737-91BE-F3D96EE40934}" type="slidenum">
              <a:rPr lang="en-US" altLang="zh-CN" smtClean="0"/>
              <a:pPr>
                <a:defRPr/>
              </a:pPr>
              <a:t>32</a:t>
            </a:fld>
            <a:endParaRPr lang="en-US" altLang="zh-CN"/>
          </a:p>
        </p:txBody>
      </p:sp>
    </p:spTree>
    <p:extLst>
      <p:ext uri="{BB962C8B-B14F-4D97-AF65-F5344CB8AC3E}">
        <p14:creationId xmlns:p14="http://schemas.microsoft.com/office/powerpoint/2010/main" val="557482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Arial"/>
                <a:cs typeface="+mn-cs"/>
              </a:rPr>
              <a:t>经典传播模型</a:t>
            </a:r>
            <a:endParaRPr kumimoji="0" lang="en-US" altLang="zh-CN" sz="2800" b="0" i="0" u="none" strike="noStrike" kern="0" cap="none" spc="0" normalizeH="0" baseline="0" noProof="0" dirty="0" smtClean="0">
              <a:ln>
                <a:noFill/>
              </a:ln>
              <a:solidFill>
                <a:srgbClr val="000000"/>
              </a:solidFill>
              <a:effectLst/>
              <a:uLnTx/>
              <a:uFillTx/>
              <a:latin typeface="Arial"/>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2800" b="0" i="0" u="none" strike="noStrike" kern="0" cap="none" spc="0" normalizeH="0" baseline="0" noProof="0" dirty="0" smtClean="0">
                <a:ln>
                  <a:noFill/>
                </a:ln>
                <a:solidFill>
                  <a:srgbClr val="000000"/>
                </a:solidFill>
                <a:effectLst/>
                <a:uLnTx/>
                <a:uFillTx/>
                <a:latin typeface="Arial"/>
                <a:cs typeface="+mn-cs"/>
              </a:rPr>
              <a:t>K</a:t>
            </a:r>
            <a:r>
              <a:rPr kumimoji="0" lang="zh-CN" altLang="en-US" sz="2800" b="0" i="0" u="none" strike="noStrike" kern="0" cap="none" spc="0" normalizeH="0" baseline="0" noProof="0" dirty="0" smtClean="0">
                <a:ln>
                  <a:noFill/>
                </a:ln>
                <a:solidFill>
                  <a:srgbClr val="000000"/>
                </a:solidFill>
                <a:effectLst/>
                <a:uLnTx/>
                <a:uFillTx/>
                <a:latin typeface="Arial"/>
                <a:cs typeface="+mn-cs"/>
              </a:rPr>
              <a:t>－</a:t>
            </a:r>
            <a:r>
              <a:rPr kumimoji="0" lang="en-US" altLang="zh-CN" sz="2800" b="0" i="0" u="none" strike="noStrike" kern="0" cap="none" spc="0" normalizeH="0" baseline="0" noProof="0" dirty="0" smtClean="0">
                <a:ln>
                  <a:noFill/>
                </a:ln>
                <a:solidFill>
                  <a:srgbClr val="000000"/>
                </a:solidFill>
                <a:effectLst/>
                <a:uLnTx/>
                <a:uFillTx/>
                <a:latin typeface="Arial"/>
                <a:cs typeface="+mn-cs"/>
              </a:rPr>
              <a:t>K</a:t>
            </a:r>
            <a:r>
              <a:rPr kumimoji="0" lang="zh-CN" altLang="en-US" sz="2800" b="0" i="0" u="none" strike="noStrike" kern="0" cap="none" spc="0" normalizeH="0" baseline="0" noProof="0" dirty="0" smtClean="0">
                <a:ln>
                  <a:noFill/>
                </a:ln>
                <a:solidFill>
                  <a:srgbClr val="000000"/>
                </a:solidFill>
                <a:effectLst/>
                <a:uLnTx/>
                <a:uFillTx/>
                <a:latin typeface="Arial"/>
                <a:cs typeface="+mn-cs"/>
              </a:rPr>
              <a:t>关系</a:t>
            </a:r>
            <a:endParaRPr kumimoji="0" lang="en-US" altLang="zh-CN" sz="2800" b="0" i="0" u="none" strike="noStrike" kern="0" cap="none" spc="0" normalizeH="0" baseline="0" noProof="0" dirty="0" smtClean="0">
              <a:ln>
                <a:noFill/>
              </a:ln>
              <a:solidFill>
                <a:srgbClr val="000000"/>
              </a:solidFill>
              <a:effectLst/>
              <a:uLnTx/>
              <a:uFillTx/>
              <a:latin typeface="Arial"/>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2800" b="0" i="0" u="none" strike="noStrike" kern="0" cap="none" spc="0" normalizeH="0" baseline="0" noProof="0" dirty="0" smtClean="0">
                <a:ln>
                  <a:noFill/>
                </a:ln>
                <a:solidFill>
                  <a:srgbClr val="000000"/>
                </a:solidFill>
                <a:effectLst/>
                <a:uLnTx/>
                <a:uFillTx/>
                <a:latin typeface="Arial"/>
                <a:cs typeface="+mn-cs"/>
              </a:rPr>
              <a:t>n, </a:t>
            </a:r>
            <a:r>
              <a:rPr kumimoji="0" lang="en-US" altLang="zh-CN" sz="2800" b="0" i="0" u="none" strike="noStrike" kern="0" cap="none" spc="0" normalizeH="0" baseline="0" noProof="0" dirty="0" smtClean="0">
                <a:ln>
                  <a:noFill/>
                </a:ln>
                <a:solidFill>
                  <a:srgbClr val="000000"/>
                </a:solidFill>
                <a:effectLst/>
                <a:uLnTx/>
                <a:uFillTx/>
                <a:latin typeface="Arial"/>
                <a:cs typeface="+mn-cs"/>
                <a:sym typeface="Symbol"/>
              </a:rPr>
              <a:t></a:t>
            </a:r>
            <a:r>
              <a:rPr kumimoji="0" lang="en-US" altLang="zh-CN" sz="2800" b="0" i="0" u="none" strike="noStrike" kern="0" cap="none" spc="0" normalizeH="0" baseline="0" noProof="0" dirty="0" smtClean="0">
                <a:ln>
                  <a:noFill/>
                </a:ln>
                <a:solidFill>
                  <a:srgbClr val="000000"/>
                </a:solidFill>
                <a:effectLst/>
                <a:uLnTx/>
                <a:uFillTx/>
                <a:latin typeface="Arial"/>
                <a:cs typeface="+mn-cs"/>
              </a:rPr>
              <a:t> </a:t>
            </a:r>
            <a:r>
              <a:rPr kumimoji="0" lang="zh-CN" altLang="en-US" sz="2800" b="0" i="0" u="none" strike="noStrike" kern="0" cap="none" spc="0" normalizeH="0" baseline="0" noProof="0" dirty="0" smtClean="0">
                <a:ln>
                  <a:noFill/>
                </a:ln>
                <a:solidFill>
                  <a:srgbClr val="000000"/>
                </a:solidFill>
                <a:effectLst/>
                <a:uLnTx/>
                <a:uFillTx/>
                <a:latin typeface="Arial"/>
                <a:cs typeface="+mn-cs"/>
              </a:rPr>
              <a:t>调控</a:t>
            </a:r>
          </a:p>
          <a:p>
            <a:endParaRPr lang="zh-CN" altLang="en-US" dirty="0"/>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33</a:t>
            </a:fld>
            <a:endParaRPr lang="en-US" altLang="zh-CN"/>
          </a:p>
        </p:txBody>
      </p:sp>
    </p:spTree>
    <p:extLst>
      <p:ext uri="{BB962C8B-B14F-4D97-AF65-F5344CB8AC3E}">
        <p14:creationId xmlns:p14="http://schemas.microsoft.com/office/powerpoint/2010/main" val="2852119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34</a:t>
            </a:fld>
            <a:endParaRPr lang="en-US" altLang="zh-CN"/>
          </a:p>
        </p:txBody>
      </p:sp>
    </p:spTree>
    <p:extLst>
      <p:ext uri="{BB962C8B-B14F-4D97-AF65-F5344CB8AC3E}">
        <p14:creationId xmlns:p14="http://schemas.microsoft.com/office/powerpoint/2010/main" val="1673519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35</a:t>
            </a:fld>
            <a:endParaRPr lang="en-US" altLang="zh-CN"/>
          </a:p>
        </p:txBody>
      </p:sp>
    </p:spTree>
    <p:extLst>
      <p:ext uri="{BB962C8B-B14F-4D97-AF65-F5344CB8AC3E}">
        <p14:creationId xmlns:p14="http://schemas.microsoft.com/office/powerpoint/2010/main" val="2305970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80A6EC5-2E90-4961-996B-0D1E6A239BC0}" type="slidenum">
              <a:rPr lang="zh-CN" altLang="en-US" smtClean="0">
                <a:solidFill>
                  <a:prstClr val="black"/>
                </a:solidFill>
                <a:ea typeface="等线 Light" panose="02010600030101010101" pitchFamily="2" charset="-122"/>
              </a:rPr>
              <a:pPr eaLnBrk="1" hangingPunct="1"/>
              <a:t>36</a:t>
            </a:fld>
            <a:endParaRPr lang="zh-CN" altLang="en-US" dirty="0" smtClean="0">
              <a:solidFill>
                <a:prstClr val="black"/>
              </a:solidFill>
              <a:ea typeface="等线 Light" panose="02010600030101010101" pitchFamily="2" charset="-122"/>
            </a:endParaRPr>
          </a:p>
        </p:txBody>
      </p:sp>
    </p:spTree>
    <p:extLst>
      <p:ext uri="{BB962C8B-B14F-4D97-AF65-F5344CB8AC3E}">
        <p14:creationId xmlns:p14="http://schemas.microsoft.com/office/powerpoint/2010/main" val="1443129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37</a:t>
            </a:fld>
            <a:endParaRPr lang="en-US" altLang="zh-CN"/>
          </a:p>
        </p:txBody>
      </p:sp>
    </p:spTree>
    <p:extLst>
      <p:ext uri="{BB962C8B-B14F-4D97-AF65-F5344CB8AC3E}">
        <p14:creationId xmlns:p14="http://schemas.microsoft.com/office/powerpoint/2010/main" val="2756656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38</a:t>
            </a:fld>
            <a:endParaRPr lang="en-US" altLang="zh-CN"/>
          </a:p>
        </p:txBody>
      </p:sp>
    </p:spTree>
    <p:extLst>
      <p:ext uri="{BB962C8B-B14F-4D97-AF65-F5344CB8AC3E}">
        <p14:creationId xmlns:p14="http://schemas.microsoft.com/office/powerpoint/2010/main" val="3308362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39</a:t>
            </a:fld>
            <a:endParaRPr lang="en-US" altLang="zh-CN"/>
          </a:p>
        </p:txBody>
      </p:sp>
    </p:spTree>
    <p:extLst>
      <p:ext uri="{BB962C8B-B14F-4D97-AF65-F5344CB8AC3E}">
        <p14:creationId xmlns:p14="http://schemas.microsoft.com/office/powerpoint/2010/main" val="2204856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40</a:t>
            </a:fld>
            <a:endParaRPr lang="en-US" altLang="zh-CN"/>
          </a:p>
        </p:txBody>
      </p:sp>
    </p:spTree>
    <p:extLst>
      <p:ext uri="{BB962C8B-B14F-4D97-AF65-F5344CB8AC3E}">
        <p14:creationId xmlns:p14="http://schemas.microsoft.com/office/powerpoint/2010/main" val="1814705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4</a:t>
            </a:fld>
            <a:endParaRPr lang="en-US" altLang="zh-CN"/>
          </a:p>
        </p:txBody>
      </p:sp>
    </p:spTree>
    <p:extLst>
      <p:ext uri="{BB962C8B-B14F-4D97-AF65-F5344CB8AC3E}">
        <p14:creationId xmlns:p14="http://schemas.microsoft.com/office/powerpoint/2010/main" val="1158553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41</a:t>
            </a:fld>
            <a:endParaRPr lang="en-US" altLang="zh-CN"/>
          </a:p>
        </p:txBody>
      </p:sp>
      <p:graphicFrame>
        <p:nvGraphicFramePr>
          <p:cNvPr id="5" name="对象 4"/>
          <p:cNvGraphicFramePr>
            <a:graphicFrameLocks noChangeAspect="1"/>
          </p:cNvGraphicFramePr>
          <p:nvPr>
            <p:extLst/>
          </p:nvPr>
        </p:nvGraphicFramePr>
        <p:xfrm>
          <a:off x="679768" y="5589799"/>
          <a:ext cx="5438140" cy="1506470"/>
        </p:xfrm>
        <a:graphic>
          <a:graphicData uri="http://schemas.openxmlformats.org/presentationml/2006/ole">
            <mc:AlternateContent xmlns:mc="http://schemas.openxmlformats.org/markup-compatibility/2006">
              <mc:Choice xmlns:v="urn:schemas-microsoft-com:vml" Requires="v">
                <p:oleObj spid="_x0000_s534682" name="公式" r:id="rId4" imgW="3873240" imgH="977760" progId="Equation.3">
                  <p:embed/>
                </p:oleObj>
              </mc:Choice>
              <mc:Fallback>
                <p:oleObj name="公式" r:id="rId4" imgW="3873240" imgH="977760" progId="Equation.3">
                  <p:embed/>
                  <p:pic>
                    <p:nvPicPr>
                      <p:cNvPr id="5" name="对象 4"/>
                      <p:cNvPicPr>
                        <a:picLocks noChangeAspect="1" noChangeArrowheads="1"/>
                      </p:cNvPicPr>
                      <p:nvPr/>
                    </p:nvPicPr>
                    <p:blipFill>
                      <a:blip r:embed="rId5"/>
                      <a:srcRect/>
                      <a:stretch>
                        <a:fillRect/>
                      </a:stretch>
                    </p:blipFill>
                    <p:spPr bwMode="auto">
                      <a:xfrm>
                        <a:off x="679768" y="5589799"/>
                        <a:ext cx="5438140" cy="150647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40471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42</a:t>
            </a:fld>
            <a:endParaRPr lang="en-US" altLang="zh-CN"/>
          </a:p>
        </p:txBody>
      </p:sp>
    </p:spTree>
    <p:extLst>
      <p:ext uri="{BB962C8B-B14F-4D97-AF65-F5344CB8AC3E}">
        <p14:creationId xmlns:p14="http://schemas.microsoft.com/office/powerpoint/2010/main" val="354143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6125"/>
            <a:ext cx="4962525" cy="37226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43</a:t>
            </a:fld>
            <a:endParaRPr lang="en-US" altLang="zh-CN"/>
          </a:p>
        </p:txBody>
      </p:sp>
    </p:spTree>
    <p:extLst>
      <p:ext uri="{BB962C8B-B14F-4D97-AF65-F5344CB8AC3E}">
        <p14:creationId xmlns:p14="http://schemas.microsoft.com/office/powerpoint/2010/main" val="1629967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接下来通过积分域的数学变换 和 低频直流电导的直接引入，把上式修正以适合半导体的情况。</a:t>
            </a:r>
            <a:r>
              <a:rPr lang="en-US" altLang="zh-CN" dirty="0" smtClean="0"/>
              <a:t>Go on</a:t>
            </a:r>
            <a:endParaRPr lang="zh-CN" altLang="en-US" dirty="0"/>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44</a:t>
            </a:fld>
            <a:endParaRPr lang="en-US" altLang="zh-CN"/>
          </a:p>
        </p:txBody>
      </p:sp>
    </p:spTree>
    <p:extLst>
      <p:ext uri="{BB962C8B-B14F-4D97-AF65-F5344CB8AC3E}">
        <p14:creationId xmlns:p14="http://schemas.microsoft.com/office/powerpoint/2010/main" val="3713354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45</a:t>
            </a:fld>
            <a:endParaRPr lang="en-US" altLang="zh-CN"/>
          </a:p>
        </p:txBody>
      </p:sp>
    </p:spTree>
    <p:extLst>
      <p:ext uri="{BB962C8B-B14F-4D97-AF65-F5344CB8AC3E}">
        <p14:creationId xmlns:p14="http://schemas.microsoft.com/office/powerpoint/2010/main" val="2944419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a:p>
          <a:p>
            <a:endParaRPr lang="en-US" altLang="zh-CN" dirty="0" smtClean="0"/>
          </a:p>
          <a:p>
            <a:r>
              <a:rPr lang="en-US" altLang="zh-CN" dirty="0"/>
              <a:t> </a:t>
            </a:r>
            <a:r>
              <a:rPr lang="en-US" altLang="zh-CN" dirty="0" smtClean="0"/>
              <a:t>                                                                                           </a:t>
            </a:r>
            <a:r>
              <a:rPr lang="zh-CN" altLang="en-US" dirty="0" smtClean="0"/>
              <a:t>待证 </a:t>
            </a:r>
            <a:r>
              <a:rPr lang="zh-CN" altLang="en-US" sz="2400" dirty="0" smtClean="0">
                <a:solidFill>
                  <a:srgbClr val="C00000"/>
                </a:solidFill>
              </a:rPr>
              <a:t>？？？</a:t>
            </a:r>
            <a:endParaRPr lang="zh-CN" altLang="en-US" sz="2400" dirty="0">
              <a:solidFill>
                <a:srgbClr val="C00000"/>
              </a:solidFill>
            </a:endParaRPr>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46</a:t>
            </a:fld>
            <a:endParaRPr lang="en-US" altLang="zh-CN"/>
          </a:p>
        </p:txBody>
      </p:sp>
      <p:graphicFrame>
        <p:nvGraphicFramePr>
          <p:cNvPr id="5" name="对象 4"/>
          <p:cNvGraphicFramePr>
            <a:graphicFrameLocks noChangeAspect="1"/>
          </p:cNvGraphicFramePr>
          <p:nvPr>
            <p:extLst/>
          </p:nvPr>
        </p:nvGraphicFramePr>
        <p:xfrm>
          <a:off x="1614473" y="5433215"/>
          <a:ext cx="1712990" cy="587661"/>
        </p:xfrm>
        <a:graphic>
          <a:graphicData uri="http://schemas.openxmlformats.org/presentationml/2006/ole">
            <mc:AlternateContent xmlns:mc="http://schemas.openxmlformats.org/markup-compatibility/2006">
              <mc:Choice xmlns:v="urn:schemas-microsoft-com:vml" Requires="v">
                <p:oleObj spid="_x0000_s540826" name="公式" r:id="rId4" imgW="1257120" imgH="393480" progId="Equation.3">
                  <p:embed/>
                </p:oleObj>
              </mc:Choice>
              <mc:Fallback>
                <p:oleObj name="公式" r:id="rId4" imgW="1257120" imgH="393480" progId="Equation.3">
                  <p:embed/>
                  <p:pic>
                    <p:nvPicPr>
                      <p:cNvPr id="5" name="对象 4"/>
                      <p:cNvPicPr>
                        <a:picLocks noChangeAspect="1" noChangeArrowheads="1"/>
                      </p:cNvPicPr>
                      <p:nvPr/>
                    </p:nvPicPr>
                    <p:blipFill>
                      <a:blip r:embed="rId5"/>
                      <a:srcRect/>
                      <a:stretch>
                        <a:fillRect/>
                      </a:stretch>
                    </p:blipFill>
                    <p:spPr bwMode="auto">
                      <a:xfrm>
                        <a:off x="1614473" y="5433215"/>
                        <a:ext cx="1712990" cy="58766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23020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47</a:t>
            </a:fld>
            <a:endParaRPr lang="en-US" altLang="zh-CN"/>
          </a:p>
        </p:txBody>
      </p:sp>
      <p:sp>
        <p:nvSpPr>
          <p:cNvPr id="5" name="备注占位符 4"/>
          <p:cNvSpPr txBox="1">
            <a:spLocks noGrp="1"/>
          </p:cNvSpPr>
          <p:nvPr>
            <p:ph type="body" idx="1"/>
          </p:nvPr>
        </p:nvSpPr>
        <p:spPr>
          <a:xfrm>
            <a:off x="679768" y="4715907"/>
            <a:ext cx="3594254" cy="978729"/>
          </a:xfrm>
          <a:prstGeom prst="rect">
            <a:avLst/>
          </a:prstGeom>
          <a:noFill/>
        </p:spPr>
        <p:txBody>
          <a:bodyPr wrap="none" rtlCol="0">
            <a:spAutoFit/>
          </a:bodyPr>
          <a:lstStyle/>
          <a:p>
            <a:r>
              <a:rPr lang="en-US" altLang="zh-CN" sz="1600" dirty="0" smtClean="0">
                <a:solidFill>
                  <a:srgbClr val="C00000"/>
                </a:solidFill>
              </a:rPr>
              <a:t>Note:</a:t>
            </a:r>
          </a:p>
          <a:p>
            <a:r>
              <a:rPr lang="en-US" altLang="zh-CN" sz="1600" dirty="0" smtClean="0">
                <a:solidFill>
                  <a:srgbClr val="C00000"/>
                </a:solidFill>
                <a:sym typeface="Symbol"/>
              </a:rPr>
              <a:t>1 in phase term, </a:t>
            </a:r>
            <a:r>
              <a:rPr lang="zh-CN" altLang="en-US" sz="1600" dirty="0" smtClean="0">
                <a:solidFill>
                  <a:srgbClr val="C00000"/>
                </a:solidFill>
                <a:sym typeface="Symbol"/>
              </a:rPr>
              <a:t>同步，对电场的响应</a:t>
            </a:r>
            <a:endParaRPr lang="en-US" altLang="zh-CN" sz="1600" dirty="0" smtClean="0">
              <a:solidFill>
                <a:srgbClr val="C00000"/>
              </a:solidFill>
              <a:sym typeface="Symbol"/>
            </a:endParaRPr>
          </a:p>
          <a:p>
            <a:r>
              <a:rPr lang="en-US" altLang="zh-CN" sz="1600" dirty="0" smtClean="0">
                <a:solidFill>
                  <a:srgbClr val="C00000"/>
                </a:solidFill>
                <a:sym typeface="Symbol"/>
              </a:rPr>
              <a:t>2 out of phase, </a:t>
            </a:r>
            <a:r>
              <a:rPr lang="zh-CN" altLang="en-US" sz="1600" dirty="0" smtClean="0">
                <a:solidFill>
                  <a:srgbClr val="C00000"/>
                </a:solidFill>
                <a:sym typeface="Symbol"/>
              </a:rPr>
              <a:t>感生项， 对电场响应</a:t>
            </a:r>
            <a:endParaRPr lang="zh-CN" altLang="en-US" sz="1600" dirty="0">
              <a:solidFill>
                <a:srgbClr val="C00000"/>
              </a:solidFill>
            </a:endParaRPr>
          </a:p>
        </p:txBody>
      </p:sp>
    </p:spTree>
    <p:extLst>
      <p:ext uri="{BB962C8B-B14F-4D97-AF65-F5344CB8AC3E}">
        <p14:creationId xmlns:p14="http://schemas.microsoft.com/office/powerpoint/2010/main" val="3775621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48</a:t>
            </a:fld>
            <a:endParaRPr lang="en-US" altLang="zh-CN"/>
          </a:p>
        </p:txBody>
      </p:sp>
    </p:spTree>
    <p:extLst>
      <p:ext uri="{BB962C8B-B14F-4D97-AF65-F5344CB8AC3E}">
        <p14:creationId xmlns:p14="http://schemas.microsoft.com/office/powerpoint/2010/main" val="3657375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49</a:t>
            </a:fld>
            <a:endParaRPr lang="en-US" altLang="zh-CN"/>
          </a:p>
        </p:txBody>
      </p:sp>
    </p:spTree>
    <p:extLst>
      <p:ext uri="{BB962C8B-B14F-4D97-AF65-F5344CB8AC3E}">
        <p14:creationId xmlns:p14="http://schemas.microsoft.com/office/powerpoint/2010/main" val="13898395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50</a:t>
            </a:fld>
            <a:endParaRPr lang="en-US" altLang="zh-CN"/>
          </a:p>
        </p:txBody>
      </p:sp>
    </p:spTree>
    <p:extLst>
      <p:ext uri="{BB962C8B-B14F-4D97-AF65-F5344CB8AC3E}">
        <p14:creationId xmlns:p14="http://schemas.microsoft.com/office/powerpoint/2010/main" val="3476865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1ED1367B-36C0-4F91-8341-E658AC63C76D}" type="slidenum">
              <a:rPr lang="zh-CN" altLang="en-US" smtClean="0">
                <a:solidFill>
                  <a:prstClr val="black"/>
                </a:solidFill>
                <a:ea typeface="等线 Light" panose="02010600030101010101" pitchFamily="2" charset="-122"/>
              </a:rPr>
              <a:pPr eaLnBrk="1" hangingPunct="1"/>
              <a:t>5</a:t>
            </a:fld>
            <a:endParaRPr lang="zh-CN" altLang="en-US" dirty="0" smtClean="0">
              <a:solidFill>
                <a:prstClr val="black"/>
              </a:solidFill>
              <a:ea typeface="等线 Light" panose="02010600030101010101" pitchFamily="2" charset="-122"/>
            </a:endParaRPr>
          </a:p>
        </p:txBody>
      </p:sp>
      <p:sp>
        <p:nvSpPr>
          <p:cNvPr id="25604" name="Text Box 6"/>
          <p:cNvSpPr>
            <a:spLocks noGrp="1" noChangeArrowheads="1"/>
          </p:cNvSpPr>
          <p:nvPr>
            <p:ph type="body" idx="1"/>
          </p:nvPr>
        </p:nvSpPr>
        <p:spPr bwMode="auto">
          <a:xfrm>
            <a:off x="679767" y="4715907"/>
            <a:ext cx="5095333" cy="568155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spAutoFit/>
          </a:bodyPr>
          <a:lstStyle/>
          <a:p>
            <a:pPr eaLnBrk="1" hangingPunct="1">
              <a:spcBef>
                <a:spcPct val="0"/>
              </a:spcBef>
            </a:pPr>
            <a:endParaRPr lang="en-US" altLang="zh-CN" sz="1600" dirty="0" smtClean="0">
              <a:latin typeface="Arial" pitchFamily="34" charset="0"/>
              <a:sym typeface="Symbol" pitchFamily="18" charset="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dirty="0" smtClean="0">
                <a:solidFill>
                  <a:srgbClr val="000000"/>
                </a:solidFill>
                <a:latin typeface="等线 Light" panose="02010600030101010101" pitchFamily="2" charset="-122"/>
                <a:ea typeface="等线 Light" panose="02010600030101010101" pitchFamily="2" charset="-122"/>
                <a:cs typeface="Times New Roman" pitchFamily="18" charset="0"/>
              </a:rPr>
              <a:t>Refractive index</a:t>
            </a:r>
          </a:p>
          <a:p>
            <a:pPr lvl="0" eaLnBrk="1" hangingPunct="1">
              <a:spcBef>
                <a:spcPct val="0"/>
              </a:spcBef>
            </a:pPr>
            <a:r>
              <a:rPr lang="en-US" altLang="zh-CN" sz="1600" dirty="0">
                <a:solidFill>
                  <a:srgbClr val="000000"/>
                </a:solidFill>
                <a:latin typeface="+mn-lt"/>
                <a:ea typeface="+mn-ea"/>
              </a:rPr>
              <a:t>If </a:t>
            </a:r>
            <a:r>
              <a:rPr lang="en-US" altLang="zh-CN" dirty="0">
                <a:latin typeface="+mn-lt"/>
                <a:ea typeface="+mn-ea"/>
                <a:sym typeface="Symbol" panose="05050102010706020507" pitchFamily="18" charset="2"/>
              </a:rPr>
              <a:t></a:t>
            </a:r>
            <a:r>
              <a:rPr lang="en-US" altLang="zh-CN" dirty="0">
                <a:latin typeface="+mn-lt"/>
                <a:ea typeface="+mn-ea"/>
              </a:rPr>
              <a:t> </a:t>
            </a:r>
            <a:r>
              <a:rPr lang="en-US" altLang="zh-CN" dirty="0">
                <a:latin typeface="+mn-lt"/>
                <a:ea typeface="+mn-ea"/>
                <a:sym typeface="Symbol" panose="05050102010706020507" pitchFamily="18" charset="2"/>
              </a:rPr>
              <a:t></a:t>
            </a:r>
            <a:r>
              <a:rPr lang="en-US" altLang="zh-CN" dirty="0">
                <a:latin typeface="+mn-lt"/>
                <a:ea typeface="+mn-ea"/>
              </a:rPr>
              <a:t> </a:t>
            </a:r>
            <a:r>
              <a:rPr lang="en-US" altLang="zh-CN" dirty="0">
                <a:latin typeface="+mn-lt"/>
                <a:ea typeface="+mn-ea"/>
                <a:sym typeface="Symbol" panose="05050102010706020507" pitchFamily="18" charset="2"/>
              </a:rPr>
              <a:t></a:t>
            </a:r>
            <a:r>
              <a:rPr lang="en-US" altLang="zh-CN" dirty="0">
                <a:latin typeface="+mn-lt"/>
                <a:ea typeface="+mn-ea"/>
              </a:rPr>
              <a:t>0</a:t>
            </a:r>
            <a:r>
              <a:rPr lang="en-US" altLang="zh-CN" dirty="0" smtClean="0">
                <a:latin typeface="+mn-lt"/>
                <a:ea typeface="+mn-ea"/>
              </a:rPr>
              <a:t>,</a:t>
            </a:r>
            <a:r>
              <a:rPr lang="en-US" altLang="zh-CN" sz="1600" dirty="0" smtClean="0">
                <a:solidFill>
                  <a:srgbClr val="000000"/>
                </a:solidFill>
                <a:latin typeface="+mn-lt"/>
                <a:ea typeface="+mn-ea"/>
              </a:rPr>
              <a:t>,  </a:t>
            </a:r>
            <a:r>
              <a:rPr lang="en-US" altLang="zh-CN" sz="1600" dirty="0">
                <a:solidFill>
                  <a:srgbClr val="000000"/>
                </a:solidFill>
                <a:latin typeface="+mn-lt"/>
                <a:ea typeface="+mn-ea"/>
              </a:rPr>
              <a:t>non-resonant,   transparent  The oscillators follow the driving wave, but with a phase lag. The phase lag   accumulates through the medium and   retards the propagation of the wave  front, leading to smaller velocity than in free space (v =c / n).   -- the origin of n</a:t>
            </a:r>
            <a:endParaRPr kumimoji="1" lang="en-US" altLang="zh-CN" sz="1600" b="0" i="0" u="none" strike="noStrike" kern="1200" cap="none" spc="0" normalizeH="0" baseline="0" noProof="0" dirty="0" smtClean="0">
              <a:ln>
                <a:noFill/>
              </a:ln>
              <a:solidFill>
                <a:srgbClr val="000000"/>
              </a:solidFill>
              <a:effectLst/>
              <a:uLnTx/>
              <a:uFillTx/>
              <a:latin typeface="+mn-lt"/>
              <a:ea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0" i="1" u="none" strike="noStrike" kern="1200" cap="none" spc="0" normalizeH="0" baseline="0" noProof="0" dirty="0" smtClean="0">
              <a:ln>
                <a:noFill/>
              </a:ln>
              <a:solidFill>
                <a:srgbClr val="000000"/>
              </a:solidFill>
              <a:effectLst/>
              <a:uLnTx/>
              <a:uFillTx/>
              <a:latin typeface="Arial" pitchFamily="34" charset="0"/>
              <a:ea typeface="等线 Light" panose="02010600030101010101" pitchFamily="2" charset="-122"/>
              <a:cs typeface="+mn-cs"/>
              <a:sym typeface="Symbol" pitchFamily="18" charset="2"/>
            </a:endParaRPr>
          </a:p>
          <a:p>
            <a:r>
              <a:rPr kumimoji="0" lang="en-US" altLang="zh-CN" sz="1600" b="1" dirty="0" smtClean="0">
                <a:solidFill>
                  <a:srgbClr val="000000"/>
                </a:solidFill>
                <a:latin typeface="等线 Light" panose="02010600030101010101" pitchFamily="2" charset="-122"/>
                <a:ea typeface="等线 Light" panose="02010600030101010101" pitchFamily="2" charset="-122"/>
                <a:cs typeface="Times New Roman" pitchFamily="18" charset="0"/>
              </a:rPr>
              <a:t>Light emission</a:t>
            </a:r>
          </a:p>
          <a:p>
            <a:pPr marL="361950" indent="-361950"/>
            <a:r>
              <a:rPr kumimoji="0" lang="en-US" altLang="zh-CN" sz="1600" dirty="0" smtClean="0">
                <a:solidFill>
                  <a:srgbClr val="000000"/>
                </a:solidFill>
                <a:latin typeface="等线 Light" panose="02010600030101010101" pitchFamily="2" charset="-122"/>
                <a:ea typeface="等线 Light" panose="02010600030101010101" pitchFamily="2" charset="-122"/>
                <a:cs typeface="Times New Roman" pitchFamily="18" charset="0"/>
              </a:rPr>
              <a:t>• natural oscillations at </a:t>
            </a:r>
            <a:r>
              <a:rPr kumimoji="0" lang="el-GR" altLang="zh-CN" sz="1600" dirty="0" smtClean="0">
                <a:solidFill>
                  <a:srgbClr val="000000"/>
                </a:solidFill>
                <a:latin typeface="等线 Light" panose="02010600030101010101" pitchFamily="2" charset="-122"/>
                <a:ea typeface="等线 Light" panose="02010600030101010101" pitchFamily="2" charset="-122"/>
                <a:cs typeface="Times New Roman" pitchFamily="18" charset="0"/>
              </a:rPr>
              <a:t>ω</a:t>
            </a:r>
            <a:r>
              <a:rPr kumimoji="0" lang="el-GR" altLang="zh-CN" sz="1600" baseline="-25000" dirty="0" smtClean="0">
                <a:solidFill>
                  <a:srgbClr val="000000"/>
                </a:solidFill>
                <a:latin typeface="等线 Light" panose="02010600030101010101" pitchFamily="2" charset="-122"/>
                <a:ea typeface="等线 Light" panose="02010600030101010101" pitchFamily="2" charset="-122"/>
                <a:cs typeface="Times New Roman" pitchFamily="18" charset="0"/>
              </a:rPr>
              <a:t>0</a:t>
            </a:r>
          </a:p>
          <a:p>
            <a:r>
              <a:rPr kumimoji="0" lang="en-US" altLang="zh-CN" sz="1600" dirty="0" smtClean="0">
                <a:solidFill>
                  <a:srgbClr val="000000"/>
                </a:solidFill>
                <a:latin typeface="等线 Light" panose="02010600030101010101" pitchFamily="2" charset="-122"/>
                <a:ea typeface="等线 Light" panose="02010600030101010101" pitchFamily="2" charset="-122"/>
                <a:cs typeface="Times New Roman" pitchFamily="18" charset="0"/>
              </a:rPr>
              <a:t>cause radiation at </a:t>
            </a:r>
            <a:r>
              <a:rPr kumimoji="0" lang="el-GR" altLang="zh-CN" sz="1600" dirty="0" smtClean="0">
                <a:solidFill>
                  <a:srgbClr val="000000"/>
                </a:solidFill>
                <a:latin typeface="等线 Light" panose="02010600030101010101" pitchFamily="2" charset="-122"/>
                <a:ea typeface="等线 Light" panose="02010600030101010101" pitchFamily="2" charset="-122"/>
                <a:cs typeface="Times New Roman" pitchFamily="18" charset="0"/>
              </a:rPr>
              <a:t>ω</a:t>
            </a:r>
            <a:r>
              <a:rPr kumimoji="0" lang="el-GR" altLang="zh-CN" sz="1600" baseline="-25000" dirty="0" smtClean="0">
                <a:solidFill>
                  <a:srgbClr val="000000"/>
                </a:solidFill>
                <a:latin typeface="等线 Light" panose="02010600030101010101" pitchFamily="2" charset="-122"/>
                <a:ea typeface="等线 Light" panose="02010600030101010101" pitchFamily="2" charset="-122"/>
                <a:cs typeface="Times New Roman" pitchFamily="18" charset="0"/>
              </a:rPr>
              <a:t>0</a:t>
            </a:r>
          </a:p>
          <a:p>
            <a:pPr marL="361950" indent="-361950"/>
            <a:r>
              <a:rPr kumimoji="0" lang="en-US" altLang="zh-CN" sz="1600" dirty="0" smtClean="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sz="1600" dirty="0" err="1" smtClean="0">
                <a:solidFill>
                  <a:srgbClr val="000000"/>
                </a:solidFill>
                <a:latin typeface="等线 Light" panose="02010600030101010101" pitchFamily="2" charset="-122"/>
                <a:ea typeface="等线 Light" panose="02010600030101010101" pitchFamily="2" charset="-122"/>
                <a:cs typeface="Times New Roman" pitchFamily="18" charset="0"/>
              </a:rPr>
              <a:t>Hertzian</a:t>
            </a:r>
            <a:r>
              <a:rPr kumimoji="0" lang="en-US" altLang="zh-CN" sz="1600" dirty="0" smtClean="0">
                <a:solidFill>
                  <a:srgbClr val="000000"/>
                </a:solidFill>
                <a:latin typeface="等线 Light" panose="02010600030101010101" pitchFamily="2" charset="-122"/>
                <a:ea typeface="等线 Light" panose="02010600030101010101" pitchFamily="2" charset="-122"/>
                <a:cs typeface="Times New Roman" pitchFamily="18" charset="0"/>
              </a:rPr>
              <a:t> dipoles”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0" i="1" u="none" strike="noStrike" kern="1200" cap="none" spc="0" normalizeH="0" baseline="0" noProof="0" dirty="0" smtClean="0">
              <a:ln>
                <a:noFill/>
              </a:ln>
              <a:solidFill>
                <a:srgbClr val="000000"/>
              </a:solidFill>
              <a:effectLst/>
              <a:uLnTx/>
              <a:uFillTx/>
              <a:latin typeface="Arial" pitchFamily="34" charset="0"/>
              <a:ea typeface="等线 Light" panose="02010600030101010101" pitchFamily="2" charset="-122"/>
              <a:cs typeface="+mn-cs"/>
              <a:sym typeface="Symbol" pitchFamily="18" charset="2"/>
            </a:endParaRPr>
          </a:p>
          <a:p>
            <a:pPr marL="361950" indent="-361950"/>
            <a:r>
              <a:rPr kumimoji="0" lang="en-US" altLang="zh-CN" sz="1600" b="1" dirty="0" smtClean="0">
                <a:solidFill>
                  <a:srgbClr val="000000"/>
                </a:solidFill>
                <a:latin typeface="等线 Light" panose="02010600030101010101" pitchFamily="2" charset="-122"/>
                <a:ea typeface="等线 Light" panose="02010600030101010101" pitchFamily="2" charset="-122"/>
                <a:cs typeface="Times New Roman" pitchFamily="18" charset="0"/>
              </a:rPr>
              <a:t>Absorption</a:t>
            </a:r>
          </a:p>
          <a:p>
            <a:r>
              <a:rPr kumimoji="0" lang="en-US" altLang="zh-CN" sz="1600" dirty="0" smtClean="0">
                <a:solidFill>
                  <a:srgbClr val="000000"/>
                </a:solidFill>
                <a:latin typeface="等线 Light" panose="02010600030101010101" pitchFamily="2" charset="-122"/>
                <a:ea typeface="等线 Light" panose="02010600030101010101" pitchFamily="2" charset="-122"/>
                <a:cs typeface="Times New Roman" pitchFamily="18" charset="0"/>
              </a:rPr>
              <a:t>• light frequency = </a:t>
            </a:r>
            <a:r>
              <a:rPr kumimoji="0" lang="el-GR" altLang="zh-CN" sz="1600" dirty="0" smtClean="0">
                <a:solidFill>
                  <a:srgbClr val="000000"/>
                </a:solidFill>
                <a:latin typeface="等线 Light" panose="02010600030101010101" pitchFamily="2" charset="-122"/>
                <a:ea typeface="等线 Light" panose="02010600030101010101" pitchFamily="2" charset="-122"/>
                <a:cs typeface="Times New Roman" pitchFamily="18" charset="0"/>
              </a:rPr>
              <a:t>ω</a:t>
            </a:r>
            <a:r>
              <a:rPr kumimoji="0" lang="el-GR" altLang="zh-CN" sz="1600" baseline="-25000" dirty="0" smtClean="0">
                <a:solidFill>
                  <a:srgbClr val="000000"/>
                </a:solidFill>
                <a:latin typeface="等线 Light" panose="02010600030101010101" pitchFamily="2" charset="-122"/>
                <a:ea typeface="等线 Light" panose="02010600030101010101" pitchFamily="2" charset="-122"/>
                <a:cs typeface="Times New Roman" pitchFamily="18" charset="0"/>
              </a:rPr>
              <a:t>0</a:t>
            </a:r>
          </a:p>
          <a:p>
            <a:pPr marL="361950" indent="-361950"/>
            <a:r>
              <a:rPr kumimoji="0" lang="en-US" altLang="zh-CN" sz="1600" dirty="0" smtClean="0">
                <a:solidFill>
                  <a:srgbClr val="000000"/>
                </a:solidFill>
                <a:latin typeface="等线 Light" panose="02010600030101010101" pitchFamily="2" charset="-122"/>
                <a:ea typeface="等线 Light" panose="02010600030101010101" pitchFamily="2" charset="-122"/>
                <a:cs typeface="Times New Roman" pitchFamily="18" charset="0"/>
              </a:rPr>
              <a:t>• resonance phenomenon</a:t>
            </a:r>
          </a:p>
          <a:p>
            <a:pPr marL="361950" indent="-361950"/>
            <a:r>
              <a:rPr kumimoji="0" lang="en-US" altLang="zh-CN" sz="1600" dirty="0" smtClean="0">
                <a:solidFill>
                  <a:srgbClr val="000000"/>
                </a:solidFill>
                <a:latin typeface="等线 Light" panose="02010600030101010101" pitchFamily="2" charset="-122"/>
                <a:ea typeface="等线 Light" panose="02010600030101010101" pitchFamily="2" charset="-122"/>
                <a:cs typeface="Times New Roman" pitchFamily="18" charset="0"/>
              </a:rPr>
              <a:t>• atoms absorb energy from</a:t>
            </a:r>
          </a:p>
          <a:p>
            <a:pPr marL="361950" indent="-361950"/>
            <a:r>
              <a:rPr kumimoji="0" lang="en-US" altLang="zh-CN" sz="1600" dirty="0" smtClean="0">
                <a:solidFill>
                  <a:srgbClr val="000000"/>
                </a:solidFill>
                <a:latin typeface="等线 Light" panose="02010600030101010101" pitchFamily="2" charset="-122"/>
                <a:ea typeface="等线 Light" panose="02010600030101010101" pitchFamily="2" charset="-122"/>
                <a:cs typeface="Times New Roman" pitchFamily="18" charset="0"/>
              </a:rPr>
              <a:t>  the light beam</a:t>
            </a:r>
            <a:endParaRPr kumimoji="0" lang="zh-CN" altLang="en-US" sz="1600" dirty="0" smtClean="0">
              <a:solidFill>
                <a:srgbClr val="000000"/>
              </a:solidFill>
              <a:latin typeface="等线 Light" panose="02010600030101010101" pitchFamily="2" charset="-122"/>
              <a:ea typeface="等线 Light" panose="02010600030101010101"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0" i="1" u="none" strike="noStrike" kern="1200" cap="none" spc="0" normalizeH="0" baseline="0" noProof="0" dirty="0" smtClean="0">
              <a:ln>
                <a:noFill/>
              </a:ln>
              <a:solidFill>
                <a:srgbClr val="000000"/>
              </a:solidFill>
              <a:effectLst/>
              <a:uLnTx/>
              <a:uFillTx/>
              <a:latin typeface="Arial" pitchFamily="34" charset="0"/>
              <a:ea typeface="等线 Light" panose="02010600030101010101" pitchFamily="2" charset="-122"/>
              <a:cs typeface="+mn-cs"/>
              <a:sym typeface="Symbol" pitchFamily="18" charset="2"/>
            </a:endParaRPr>
          </a:p>
          <a:p>
            <a:pPr eaLnBrk="1" hangingPunct="1">
              <a:spcBef>
                <a:spcPct val="0"/>
              </a:spcBef>
            </a:pPr>
            <a:endParaRPr lang="en-US" altLang="zh-CN" sz="1600" dirty="0" smtClean="0">
              <a:latin typeface="Arial" pitchFamily="34" charset="0"/>
            </a:endParaRPr>
          </a:p>
        </p:txBody>
      </p:sp>
    </p:spTree>
    <p:extLst>
      <p:ext uri="{BB962C8B-B14F-4D97-AF65-F5344CB8AC3E}">
        <p14:creationId xmlns:p14="http://schemas.microsoft.com/office/powerpoint/2010/main" val="2514689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51</a:t>
            </a:fld>
            <a:endParaRPr lang="en-US" altLang="zh-CN"/>
          </a:p>
        </p:txBody>
      </p:sp>
    </p:spTree>
    <p:extLst>
      <p:ext uri="{BB962C8B-B14F-4D97-AF65-F5344CB8AC3E}">
        <p14:creationId xmlns:p14="http://schemas.microsoft.com/office/powerpoint/2010/main" val="3534359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52</a:t>
            </a:fld>
            <a:endParaRPr lang="en-US" altLang="zh-CN"/>
          </a:p>
        </p:txBody>
      </p:sp>
    </p:spTree>
    <p:extLst>
      <p:ext uri="{BB962C8B-B14F-4D97-AF65-F5344CB8AC3E}">
        <p14:creationId xmlns:p14="http://schemas.microsoft.com/office/powerpoint/2010/main" val="123345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B54326-00B6-4866-81E1-558382D8EF85}" type="slidenum">
              <a:rPr kumimoji="1" lang="en-US" altLang="zh-CN" sz="1200" b="0" i="0" u="none" strike="noStrike" kern="1200" cap="none" spc="0" normalizeH="0" baseline="0" noProof="0" smtClean="0">
                <a:ln>
                  <a:noFill/>
                </a:ln>
                <a:solidFill>
                  <a:srgbClr val="000000"/>
                </a:solidFill>
                <a:effectLst/>
                <a:uLnTx/>
                <a:uFillTx/>
                <a:latin typeface="等线 Light" panose="02010600030101010101" pitchFamily="2" charset="-122"/>
                <a:ea typeface="等线 Light"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1" lang="en-US" altLang="zh-CN" sz="1200" b="0" i="0" u="none" strike="noStrike" kern="1200" cap="none" spc="0" normalizeH="0" baseline="0" noProof="0">
              <a:ln>
                <a:noFill/>
              </a:ln>
              <a:solidFill>
                <a:srgbClr val="000000"/>
              </a:solidFill>
              <a:effectLst/>
              <a:uLnTx/>
              <a:uFillTx/>
              <a:latin typeface="等线 Light" panose="02010600030101010101" pitchFamily="2" charset="-122"/>
              <a:ea typeface="等线 Light" panose="02010600030101010101" pitchFamily="2" charset="-122"/>
              <a:cs typeface="+mn-cs"/>
            </a:endParaRPr>
          </a:p>
        </p:txBody>
      </p:sp>
    </p:spTree>
    <p:extLst>
      <p:ext uri="{BB962C8B-B14F-4D97-AF65-F5344CB8AC3E}">
        <p14:creationId xmlns:p14="http://schemas.microsoft.com/office/powerpoint/2010/main" val="21952584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A3064D-13E9-4A6A-B738-D1C016430B63}" type="slidenum">
              <a:rPr lang="en-US" altLang="zh-CN"/>
              <a:pPr/>
              <a:t>54</a:t>
            </a:fld>
            <a:endParaRPr lang="en-US" altLang="zh-CN"/>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53416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a:t>
            </a:r>
            <a:r>
              <a:rPr lang="zh-CN" altLang="en-US" dirty="0" smtClean="0"/>
              <a:t>振，简谐振动</a:t>
            </a:r>
            <a:endParaRPr lang="zh-CN" altLang="en-US" dirty="0"/>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6</a:t>
            </a:fld>
            <a:endParaRPr lang="en-US" altLang="zh-CN"/>
          </a:p>
        </p:txBody>
      </p:sp>
      <p:graphicFrame>
        <p:nvGraphicFramePr>
          <p:cNvPr id="7" name="Object 4"/>
          <p:cNvGraphicFramePr>
            <a:graphicFrameLocks noChangeAspect="1"/>
          </p:cNvGraphicFramePr>
          <p:nvPr>
            <p:extLst>
              <p:ext uri="{D42A27DB-BD31-4B8C-83A1-F6EECF244321}">
                <p14:modId xmlns:p14="http://schemas.microsoft.com/office/powerpoint/2010/main" val="1496151069"/>
              </p:ext>
            </p:extLst>
          </p:nvPr>
        </p:nvGraphicFramePr>
        <p:xfrm>
          <a:off x="1238597" y="5036120"/>
          <a:ext cx="2016224" cy="658601"/>
        </p:xfrm>
        <a:graphic>
          <a:graphicData uri="http://schemas.openxmlformats.org/presentationml/2006/ole">
            <mc:AlternateContent xmlns:mc="http://schemas.openxmlformats.org/markup-compatibility/2006">
              <mc:Choice xmlns:v="urn:schemas-microsoft-com:vml" Requires="v">
                <p:oleObj spid="_x0000_s548952" name="Equation" r:id="rId4" imgW="1282680" imgH="419040" progId="Equation.DSMT4">
                  <p:embed/>
                </p:oleObj>
              </mc:Choice>
              <mc:Fallback>
                <p:oleObj name="Equation" r:id="rId4" imgW="1282680" imgH="419040" progId="Equation.DSMT4">
                  <p:embed/>
                  <p:pic>
                    <p:nvPicPr>
                      <p:cNvPr id="11268" name="Object 4"/>
                      <p:cNvPicPr>
                        <a:picLocks noGrp="1" noChangeAspect="1" noChangeArrowheads="1"/>
                      </p:cNvPicPr>
                      <p:nvPr/>
                    </p:nvPicPr>
                    <p:blipFill>
                      <a:blip r:embed="rId5"/>
                      <a:srcRect/>
                      <a:stretch>
                        <a:fillRect/>
                      </a:stretch>
                    </p:blipFill>
                    <p:spPr bwMode="auto">
                      <a:xfrm>
                        <a:off x="1238597" y="5036120"/>
                        <a:ext cx="2016224" cy="658601"/>
                      </a:xfrm>
                      <a:prstGeom prst="rect">
                        <a:avLst/>
                      </a:prstGeom>
                      <a:noFill/>
                      <a:extLst/>
                    </p:spPr>
                  </p:pic>
                </p:oleObj>
              </mc:Fallback>
            </mc:AlternateContent>
          </a:graphicData>
        </a:graphic>
      </p:graphicFrame>
    </p:spTree>
    <p:extLst>
      <p:ext uri="{BB962C8B-B14F-4D97-AF65-F5344CB8AC3E}">
        <p14:creationId xmlns:p14="http://schemas.microsoft.com/office/powerpoint/2010/main" val="308836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7</a:t>
            </a:fld>
            <a:endParaRPr lang="en-US" altLang="zh-CN"/>
          </a:p>
        </p:txBody>
      </p:sp>
    </p:spTree>
    <p:extLst>
      <p:ext uri="{BB962C8B-B14F-4D97-AF65-F5344CB8AC3E}">
        <p14:creationId xmlns:p14="http://schemas.microsoft.com/office/powerpoint/2010/main" val="4009012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8</a:t>
            </a:fld>
            <a:endParaRPr lang="en-US" altLang="zh-CN"/>
          </a:p>
        </p:txBody>
      </p:sp>
    </p:spTree>
    <p:extLst>
      <p:ext uri="{BB962C8B-B14F-4D97-AF65-F5344CB8AC3E}">
        <p14:creationId xmlns:p14="http://schemas.microsoft.com/office/powerpoint/2010/main" val="25093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B54326-00B6-4866-81E1-558382D8EF85}" type="slidenum">
              <a:rPr lang="en-US" altLang="zh-CN" smtClean="0"/>
              <a:pPr>
                <a:defRPr/>
              </a:pPr>
              <a:t>9</a:t>
            </a:fld>
            <a:endParaRPr lang="en-US" altLang="zh-CN"/>
          </a:p>
        </p:txBody>
      </p:sp>
    </p:spTree>
    <p:extLst>
      <p:ext uri="{BB962C8B-B14F-4D97-AF65-F5344CB8AC3E}">
        <p14:creationId xmlns:p14="http://schemas.microsoft.com/office/powerpoint/2010/main" val="3202501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4000" baseline="0">
                <a:solidFill>
                  <a:srgbClr val="0070C0"/>
                </a:solidFill>
                <a:latin typeface="等线 Light" panose="02010600030101010101" pitchFamily="2" charset="-122"/>
                <a:ea typeface="等线 Light" panose="0201060003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aseline="0">
                <a:latin typeface="等线 Light" panose="02010600030101010101" pitchFamily="2" charset="-122"/>
              </a:defRPr>
            </a:lvl1pPr>
            <a:lvl2pPr>
              <a:defRPr baseline="0">
                <a:latin typeface="等线 Light" panose="02010600030101010101" pitchFamily="2" charset="-122"/>
              </a:defRPr>
            </a:lvl2pPr>
            <a:lvl3pPr>
              <a:defRPr baseline="0">
                <a:latin typeface="等线 Light" panose="02010600030101010101" pitchFamily="2" charset="-122"/>
              </a:defRPr>
            </a:lvl3pPr>
            <a:lvl4pPr>
              <a:defRPr baseline="0">
                <a:latin typeface="等线 Light" panose="02010600030101010101" pitchFamily="2" charset="-122"/>
              </a:defRPr>
            </a:lvl4pPr>
            <a:lvl5pPr>
              <a:defRPr baseline="0">
                <a:latin typeface="等线 Light" panose="02010600030101010101"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F01B90F-D201-40EC-9190-914B3410C919}" type="slidenum">
              <a:rPr lang="en-US" altLang="zh-CN"/>
              <a:pPr>
                <a:defRPr/>
              </a:pPr>
              <a:t>‹#›</a:t>
            </a:fld>
            <a:endParaRPr lang="en-US" altLang="zh-CN"/>
          </a:p>
        </p:txBody>
      </p:sp>
    </p:spTree>
    <p:extLst>
      <p:ext uri="{BB962C8B-B14F-4D97-AF65-F5344CB8AC3E}">
        <p14:creationId xmlns:p14="http://schemas.microsoft.com/office/powerpoint/2010/main" val="9806103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03FA7EF-5A04-4F32-A18B-5E8D1338A68F}" type="slidenum">
              <a:rPr lang="en-US" altLang="zh-CN"/>
              <a:pPr>
                <a:defRPr/>
              </a:pPr>
              <a:t>‹#›</a:t>
            </a:fld>
            <a:endParaRPr lang="en-US" altLang="zh-CN"/>
          </a:p>
        </p:txBody>
      </p:sp>
    </p:spTree>
    <p:extLst>
      <p:ext uri="{BB962C8B-B14F-4D97-AF65-F5344CB8AC3E}">
        <p14:creationId xmlns:p14="http://schemas.microsoft.com/office/powerpoint/2010/main" val="1240437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913A038B-84CB-47F7-AD7F-1D3D7E0640B5}" type="slidenum">
              <a:rPr lang="en-US" altLang="zh-CN"/>
              <a:pPr>
                <a:defRPr/>
              </a:pPr>
              <a:t>‹#›</a:t>
            </a:fld>
            <a:endParaRPr lang="en-US" altLang="zh-CN"/>
          </a:p>
        </p:txBody>
      </p:sp>
    </p:spTree>
    <p:extLst>
      <p:ext uri="{BB962C8B-B14F-4D97-AF65-F5344CB8AC3E}">
        <p14:creationId xmlns:p14="http://schemas.microsoft.com/office/powerpoint/2010/main" val="2597638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245225"/>
            <a:ext cx="2133600" cy="476250"/>
          </a:xfrm>
          <a:prstGeom prst="rect">
            <a:avLst/>
          </a:prstGeom>
        </p:spPr>
        <p:txBody>
          <a:bodyPr/>
          <a:lstStyle>
            <a:lvl1pPr>
              <a:defRPr/>
            </a:lvl1pPr>
          </a:lstStyle>
          <a:p>
            <a:pPr>
              <a:defRPr/>
            </a:pPr>
            <a:fld id="{9A89930D-4453-4437-963A-6F3EDA623688}" type="datetimeFigureOut">
              <a:rPr lang="zh-CN" altLang="en-US">
                <a:solidFill>
                  <a:prstClr val="black">
                    <a:tint val="75000"/>
                  </a:prstClr>
                </a:solidFill>
              </a:rPr>
              <a:pPr>
                <a:defRPr/>
              </a:pPr>
              <a:t>2019/2/25</a:t>
            </a:fld>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EB9B7E6-D60C-4CEC-9409-CC1114634CE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01150780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245225"/>
            <a:ext cx="2133600" cy="476250"/>
          </a:xfrm>
          <a:prstGeom prst="rect">
            <a:avLst/>
          </a:prstGeom>
        </p:spPr>
        <p:txBody>
          <a:bodyPr/>
          <a:lstStyle>
            <a:lvl1pPr>
              <a:defRPr/>
            </a:lvl1pPr>
          </a:lstStyle>
          <a:p>
            <a:pPr>
              <a:defRPr/>
            </a:pPr>
            <a:fld id="{9A89930D-4453-4437-963A-6F3EDA623688}" type="datetimeFigureOut">
              <a:rPr lang="zh-CN" altLang="en-US">
                <a:solidFill>
                  <a:prstClr val="black">
                    <a:tint val="75000"/>
                  </a:prstClr>
                </a:solidFill>
              </a:rPr>
              <a:pPr>
                <a:defRPr/>
              </a:pPr>
              <a:t>2019/2/25</a:t>
            </a:fld>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EB9B7E6-D60C-4CEC-9409-CC1114634CE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87704614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245225"/>
            <a:ext cx="2133600" cy="476250"/>
          </a:xfrm>
          <a:prstGeom prst="rect">
            <a:avLst/>
          </a:prstGeom>
        </p:spPr>
        <p:txBody>
          <a:bodyPr/>
          <a:lstStyle>
            <a:lvl1pPr>
              <a:defRPr/>
            </a:lvl1pPr>
          </a:lstStyle>
          <a:p>
            <a:pPr>
              <a:defRPr/>
            </a:pPr>
            <a:fld id="{9A89930D-4453-4437-963A-6F3EDA623688}" type="datetimeFigureOut">
              <a:rPr lang="zh-CN" altLang="en-US">
                <a:solidFill>
                  <a:prstClr val="black">
                    <a:tint val="75000"/>
                  </a:prstClr>
                </a:solidFill>
              </a:rPr>
              <a:pPr>
                <a:defRPr/>
              </a:pPr>
              <a:t>2019/2/25</a:t>
            </a:fld>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EB9B7E6-D60C-4CEC-9409-CC1114634CE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24007767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245225"/>
            <a:ext cx="2133600" cy="476250"/>
          </a:xfrm>
          <a:prstGeom prst="rect">
            <a:avLst/>
          </a:prstGeom>
        </p:spPr>
        <p:txBody>
          <a:bodyPr/>
          <a:lstStyle>
            <a:lvl1pPr>
              <a:defRPr/>
            </a:lvl1pPr>
          </a:lstStyle>
          <a:p>
            <a:pPr>
              <a:defRPr/>
            </a:pPr>
            <a:fld id="{9A89930D-4453-4437-963A-6F3EDA623688}" type="datetimeFigureOut">
              <a:rPr lang="zh-CN" altLang="en-US">
                <a:solidFill>
                  <a:prstClr val="black">
                    <a:tint val="75000"/>
                  </a:prstClr>
                </a:solidFill>
              </a:rPr>
              <a:pPr>
                <a:defRPr/>
              </a:pPr>
              <a:t>2019/2/25</a:t>
            </a:fld>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EB9B7E6-D60C-4CEC-9409-CC1114634CE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8893781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245225"/>
            <a:ext cx="2133600" cy="476250"/>
          </a:xfrm>
          <a:prstGeom prst="rect">
            <a:avLst/>
          </a:prstGeom>
        </p:spPr>
        <p:txBody>
          <a:bodyPr/>
          <a:lstStyle>
            <a:lvl1pPr>
              <a:defRPr/>
            </a:lvl1pPr>
          </a:lstStyle>
          <a:p>
            <a:pPr>
              <a:defRPr/>
            </a:pPr>
            <a:fld id="{9A89930D-4453-4437-963A-6F3EDA623688}" type="datetimeFigureOut">
              <a:rPr lang="zh-CN" altLang="en-US">
                <a:solidFill>
                  <a:prstClr val="black">
                    <a:tint val="75000"/>
                  </a:prstClr>
                </a:solidFill>
              </a:rPr>
              <a:pPr>
                <a:defRPr/>
              </a:pPr>
              <a:t>2019/2/25</a:t>
            </a:fld>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EB9B7E6-D60C-4CEC-9409-CC1114634CE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41589798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245225"/>
            <a:ext cx="2133600" cy="476250"/>
          </a:xfrm>
          <a:prstGeom prst="rect">
            <a:avLst/>
          </a:prstGeom>
        </p:spPr>
        <p:txBody>
          <a:bodyPr/>
          <a:lstStyle>
            <a:lvl1pPr>
              <a:defRPr/>
            </a:lvl1pPr>
          </a:lstStyle>
          <a:p>
            <a:pPr>
              <a:defRPr/>
            </a:pPr>
            <a:fld id="{9A89930D-4453-4437-963A-6F3EDA623688}" type="datetimeFigureOut">
              <a:rPr lang="zh-CN" altLang="en-US">
                <a:solidFill>
                  <a:prstClr val="black">
                    <a:tint val="75000"/>
                  </a:prstClr>
                </a:solidFill>
              </a:rPr>
              <a:pPr>
                <a:defRPr/>
              </a:pPr>
              <a:t>2019/2/25</a:t>
            </a:fld>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EB9B7E6-D60C-4CEC-9409-CC1114634CE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6495507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245225"/>
            <a:ext cx="2133600" cy="476250"/>
          </a:xfrm>
          <a:prstGeom prst="rect">
            <a:avLst/>
          </a:prstGeom>
        </p:spPr>
        <p:txBody>
          <a:bodyPr/>
          <a:lstStyle>
            <a:lvl1pPr>
              <a:defRPr/>
            </a:lvl1pPr>
          </a:lstStyle>
          <a:p>
            <a:pPr>
              <a:defRPr/>
            </a:pPr>
            <a:fld id="{9A89930D-4453-4437-963A-6F3EDA623688}" type="datetimeFigureOut">
              <a:rPr lang="zh-CN" altLang="en-US">
                <a:solidFill>
                  <a:prstClr val="black">
                    <a:tint val="75000"/>
                  </a:prstClr>
                </a:solidFill>
              </a:rPr>
              <a:pPr>
                <a:defRPr/>
              </a:pPr>
              <a:t>2019/2/25</a:t>
            </a:fld>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EB9B7E6-D60C-4CEC-9409-CC1114634CE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72086740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245225"/>
            <a:ext cx="2133600" cy="476250"/>
          </a:xfrm>
          <a:prstGeom prst="rect">
            <a:avLst/>
          </a:prstGeom>
        </p:spPr>
        <p:txBody>
          <a:bodyPr/>
          <a:lstStyle>
            <a:lvl1pPr>
              <a:defRPr/>
            </a:lvl1pPr>
          </a:lstStyle>
          <a:p>
            <a:pPr>
              <a:defRPr/>
            </a:pPr>
            <a:fld id="{9A89930D-4453-4437-963A-6F3EDA623688}" type="datetimeFigureOut">
              <a:rPr lang="zh-CN" altLang="en-US">
                <a:solidFill>
                  <a:prstClr val="black">
                    <a:tint val="75000"/>
                  </a:prstClr>
                </a:solidFill>
              </a:rPr>
              <a:pPr>
                <a:defRPr/>
              </a:pPr>
              <a:t>2019/2/25</a:t>
            </a:fld>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EB9B7E6-D60C-4CEC-9409-CC1114634CE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168853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97208AE8-235D-43E4-BD29-ED2D9E987128}" type="slidenum">
              <a:rPr lang="en-US" altLang="zh-CN"/>
              <a:pPr>
                <a:defRPr/>
              </a:pPr>
              <a:t>‹#›</a:t>
            </a:fld>
            <a:endParaRPr lang="en-US" altLang="zh-CN"/>
          </a:p>
        </p:txBody>
      </p:sp>
    </p:spTree>
    <p:extLst>
      <p:ext uri="{BB962C8B-B14F-4D97-AF65-F5344CB8AC3E}">
        <p14:creationId xmlns:p14="http://schemas.microsoft.com/office/powerpoint/2010/main" val="444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CN">
              <a:solidFill>
                <a:prstClr val="black">
                  <a:tint val="75000"/>
                </a:prstClr>
              </a:solidFill>
            </a:endParaRPr>
          </a:p>
        </p:txBody>
      </p:sp>
      <p:sp>
        <p:nvSpPr>
          <p:cNvPr id="4" name="页脚占位符 3"/>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solidFill>
                <a:prstClr val="black">
                  <a:tint val="75000"/>
                </a:prstClr>
              </a:solidFill>
            </a:endParaRPr>
          </a:p>
        </p:txBody>
      </p:sp>
      <p:sp>
        <p:nvSpPr>
          <p:cNvPr id="5" name="灯片编号占位符 4"/>
          <p:cNvSpPr>
            <a:spLocks noGrp="1"/>
          </p:cNvSpPr>
          <p:nvPr>
            <p:ph type="sldNum" sz="quarter" idx="12"/>
          </p:nvPr>
        </p:nvSpPr>
        <p:spPr/>
        <p:txBody>
          <a:bodyPr/>
          <a:lstStyle>
            <a:lvl1pPr>
              <a:defRPr/>
            </a:lvl1pPr>
          </a:lstStyle>
          <a:p>
            <a:pPr>
              <a:defRPr/>
            </a:pPr>
            <a:fld id="{1323279E-72AF-4DA4-A01C-4A1B2CA2AB04}" type="slidenum">
              <a:rPr lang="en-US" altLang="zh-CN">
                <a:solidFill>
                  <a:prstClr val="black">
                    <a:tint val="75000"/>
                  </a:prstClr>
                </a:solidFill>
              </a:rPr>
              <a:pPr>
                <a:defRPr/>
              </a:pPr>
              <a:t>‹#›</a:t>
            </a:fld>
            <a:endParaRPr lang="en-US" altLang="zh-CN">
              <a:solidFill>
                <a:prstClr val="black">
                  <a:tint val="75000"/>
                </a:prstClr>
              </a:solidFill>
            </a:endParaRPr>
          </a:p>
        </p:txBody>
      </p:sp>
    </p:spTree>
    <p:extLst>
      <p:ext uri="{BB962C8B-B14F-4D97-AF65-F5344CB8AC3E}">
        <p14:creationId xmlns:p14="http://schemas.microsoft.com/office/powerpoint/2010/main" val="1394686951"/>
      </p:ext>
    </p:extLst>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CN">
              <a:solidFill>
                <a:prstClr val="black">
                  <a:tint val="75000"/>
                </a:prstClr>
              </a:solidFill>
            </a:endParaRPr>
          </a:p>
        </p:txBody>
      </p:sp>
      <p:sp>
        <p:nvSpPr>
          <p:cNvPr id="4" name="页脚占位符 3"/>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solidFill>
                <a:prstClr val="black">
                  <a:tint val="75000"/>
                </a:prstClr>
              </a:solidFill>
            </a:endParaRPr>
          </a:p>
        </p:txBody>
      </p:sp>
      <p:sp>
        <p:nvSpPr>
          <p:cNvPr id="5" name="灯片编号占位符 4"/>
          <p:cNvSpPr>
            <a:spLocks noGrp="1"/>
          </p:cNvSpPr>
          <p:nvPr>
            <p:ph type="sldNum" sz="quarter" idx="12"/>
          </p:nvPr>
        </p:nvSpPr>
        <p:spPr/>
        <p:txBody>
          <a:bodyPr/>
          <a:lstStyle>
            <a:lvl1pPr>
              <a:defRPr/>
            </a:lvl1pPr>
          </a:lstStyle>
          <a:p>
            <a:pPr>
              <a:defRPr/>
            </a:pPr>
            <a:fld id="{F72E2061-F92B-4F8D-804C-15C60DD2526A}" type="slidenum">
              <a:rPr lang="en-US" altLang="zh-CN">
                <a:solidFill>
                  <a:prstClr val="black">
                    <a:tint val="75000"/>
                  </a:prstClr>
                </a:solidFill>
              </a:rPr>
              <a:pPr>
                <a:defRPr/>
              </a:pPr>
              <a:t>‹#›</a:t>
            </a:fld>
            <a:endParaRPr lang="en-US" altLang="zh-CN">
              <a:solidFill>
                <a:prstClr val="black">
                  <a:tint val="75000"/>
                </a:prstClr>
              </a:solidFill>
            </a:endParaRPr>
          </a:p>
        </p:txBody>
      </p:sp>
    </p:spTree>
    <p:extLst>
      <p:ext uri="{BB962C8B-B14F-4D97-AF65-F5344CB8AC3E}">
        <p14:creationId xmlns:p14="http://schemas.microsoft.com/office/powerpoint/2010/main" val="2028476962"/>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609600"/>
            <a:ext cx="7772400" cy="1143000"/>
          </a:xfrm>
        </p:spPr>
        <p:txBody>
          <a:bodyPr/>
          <a:lstStyle>
            <a:lvl1pPr>
              <a:defRPr baseline="0">
                <a:latin typeface="等线 Light" panose="0201060003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sz="quarter" idx="1"/>
          </p:nvPr>
        </p:nvSpPr>
        <p:spPr>
          <a:xfrm>
            <a:off x="685800" y="1981200"/>
            <a:ext cx="3810000" cy="1981200"/>
          </a:xfrm>
        </p:spPr>
        <p:txBody>
          <a:bodyPr/>
          <a:lstStyle>
            <a:lvl1pPr>
              <a:defRPr baseline="0">
                <a:latin typeface="等线 Light" panose="02010600030101010101" pitchFamily="2" charset="-122"/>
              </a:defRPr>
            </a:lvl1pPr>
            <a:lvl2pPr>
              <a:defRPr baseline="0">
                <a:latin typeface="等线 Light" panose="02010600030101010101" pitchFamily="2" charset="-122"/>
              </a:defRPr>
            </a:lvl2pPr>
            <a:lvl3pPr>
              <a:defRPr baseline="0">
                <a:latin typeface="等线 Light" panose="02010600030101010101" pitchFamily="2" charset="-122"/>
              </a:defRPr>
            </a:lvl3pPr>
            <a:lvl4pPr>
              <a:defRPr baseline="0"/>
            </a:lvl4pPr>
            <a:lvl5pPr>
              <a:defRPr baseline="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48200" y="1981200"/>
            <a:ext cx="3810000" cy="1981200"/>
          </a:xfrm>
        </p:spPr>
        <p:txBody>
          <a:bodyPr/>
          <a:lstStyle>
            <a:lvl1pPr>
              <a:defRPr baseline="0">
                <a:latin typeface="等线 Light" panose="02010600030101010101" pitchFamily="2" charset="-122"/>
              </a:defRPr>
            </a:lvl1pPr>
            <a:lvl2pPr>
              <a:defRPr baseline="0">
                <a:latin typeface="等线 Light" panose="02010600030101010101" pitchFamily="2" charset="-122"/>
              </a:defRPr>
            </a:lvl2pPr>
            <a:lvl3pPr>
              <a:defRPr baseline="0">
                <a:latin typeface="等线 Light" panose="02010600030101010101" pitchFamily="2" charset="-122"/>
              </a:defRPr>
            </a:lvl3pPr>
            <a:lvl4pPr>
              <a:defRPr baseline="0">
                <a:latin typeface="等线 Light" panose="02010600030101010101" pitchFamily="2" charset="-122"/>
              </a:defRPr>
            </a:lvl4pPr>
            <a:lvl5pPr>
              <a:defRPr baseline="0">
                <a:latin typeface="等线 Light" panose="02010600030101010101"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内容占位符 4"/>
          <p:cNvSpPr>
            <a:spLocks noGrp="1"/>
          </p:cNvSpPr>
          <p:nvPr>
            <p:ph sz="quarter" idx="3"/>
          </p:nvPr>
        </p:nvSpPr>
        <p:spPr>
          <a:xfrm>
            <a:off x="685800" y="4114800"/>
            <a:ext cx="3810000" cy="1981200"/>
          </a:xfrm>
        </p:spPr>
        <p:txBody>
          <a:bodyPr/>
          <a:lstStyle>
            <a:lvl1pPr>
              <a:defRPr baseline="0">
                <a:latin typeface="等线 Light" panose="02010600030101010101" pitchFamily="2" charset="-122"/>
              </a:defRPr>
            </a:lvl1pPr>
            <a:lvl2pPr>
              <a:defRPr baseline="0">
                <a:latin typeface="等线 Light" panose="02010600030101010101" pitchFamily="2" charset="-122"/>
              </a:defRPr>
            </a:lvl2pPr>
            <a:lvl3pPr>
              <a:defRPr baseline="0">
                <a:latin typeface="等线 Light" panose="02010600030101010101" pitchFamily="2" charset="-122"/>
              </a:defRPr>
            </a:lvl3pPr>
            <a:lvl4pPr>
              <a:defRPr baseline="0">
                <a:latin typeface="等线 Light" panose="02010600030101010101" pitchFamily="2" charset="-122"/>
              </a:defRPr>
            </a:lvl4pPr>
            <a:lvl5pPr>
              <a:defRPr baseline="0">
                <a:latin typeface="等线 Light" panose="02010600030101010101"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114800"/>
            <a:ext cx="3810000" cy="1981200"/>
          </a:xfrm>
        </p:spPr>
        <p:txBody>
          <a:bodyPr/>
          <a:lstStyle>
            <a:lvl1pPr>
              <a:defRPr baseline="0">
                <a:latin typeface="等线 Light" panose="02010600030101010101" pitchFamily="2" charset="-122"/>
              </a:defRPr>
            </a:lvl1pPr>
            <a:lvl2pPr>
              <a:defRPr baseline="0">
                <a:latin typeface="等线 Light" panose="02010600030101010101" pitchFamily="2" charset="-122"/>
              </a:defRPr>
            </a:lvl2pPr>
            <a:lvl3pPr>
              <a:defRPr baseline="0">
                <a:latin typeface="等线 Light" panose="02010600030101010101" pitchFamily="2" charset="-122"/>
              </a:defRPr>
            </a:lvl3pPr>
            <a:lvl4pPr>
              <a:defRPr baseline="0">
                <a:latin typeface="等线 Light" panose="02010600030101010101" pitchFamily="2" charset="-122"/>
              </a:defRPr>
            </a:lvl4pPr>
            <a:lvl5pPr>
              <a:defRPr baseline="0">
                <a:latin typeface="等线 Light" panose="02010600030101010101"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85800" y="6248400"/>
            <a:ext cx="1905000" cy="457200"/>
          </a:xfrm>
        </p:spPr>
        <p:txBody>
          <a:bodyPr/>
          <a:lstStyle>
            <a:lvl1pPr>
              <a:defRPr baseline="0">
                <a:latin typeface="等线 Light" panose="02010600030101010101" pitchFamily="2" charset="-122"/>
              </a:defRPr>
            </a:lvl1pPr>
          </a:lstStyle>
          <a:p>
            <a:endParaRPr lang="en-US" altLang="zh-CN"/>
          </a:p>
        </p:txBody>
      </p:sp>
      <p:sp>
        <p:nvSpPr>
          <p:cNvPr id="8" name="页脚占位符 7"/>
          <p:cNvSpPr>
            <a:spLocks noGrp="1"/>
          </p:cNvSpPr>
          <p:nvPr>
            <p:ph type="ftr" sz="quarter" idx="11"/>
          </p:nvPr>
        </p:nvSpPr>
        <p:spPr>
          <a:xfrm>
            <a:off x="3124200" y="6248400"/>
            <a:ext cx="2895600" cy="457200"/>
          </a:xfrm>
        </p:spPr>
        <p:txBody>
          <a:bodyPr/>
          <a:lstStyle>
            <a:lvl1pPr>
              <a:defRPr baseline="0">
                <a:latin typeface="等线 Light" panose="02010600030101010101" pitchFamily="2" charset="-122"/>
              </a:defRPr>
            </a:lvl1pPr>
          </a:lstStyle>
          <a:p>
            <a:endParaRPr lang="en-US" altLang="zh-CN"/>
          </a:p>
        </p:txBody>
      </p:sp>
      <p:sp>
        <p:nvSpPr>
          <p:cNvPr id="9" name="灯片编号占位符 8"/>
          <p:cNvSpPr>
            <a:spLocks noGrp="1"/>
          </p:cNvSpPr>
          <p:nvPr>
            <p:ph type="sldNum" sz="quarter" idx="12"/>
          </p:nvPr>
        </p:nvSpPr>
        <p:spPr>
          <a:xfrm>
            <a:off x="6553200" y="6248400"/>
            <a:ext cx="1905000" cy="457200"/>
          </a:xfrm>
        </p:spPr>
        <p:txBody>
          <a:bodyPr/>
          <a:lstStyle>
            <a:lvl1pPr>
              <a:defRPr baseline="0">
                <a:latin typeface="等线 Light" panose="02010600030101010101" pitchFamily="2" charset="-122"/>
              </a:defRPr>
            </a:lvl1pPr>
          </a:lstStyle>
          <a:p>
            <a:fld id="{B09F6C5C-E8B0-46C1-958C-8051397B5385}" type="slidenum">
              <a:rPr lang="en-US" altLang="zh-CN" smtClean="0"/>
              <a:pPr/>
              <a:t>‹#›</a:t>
            </a:fld>
            <a:endParaRPr lang="en-US" altLang="zh-CN"/>
          </a:p>
        </p:txBody>
      </p:sp>
    </p:spTree>
    <p:extLst>
      <p:ext uri="{BB962C8B-B14F-4D97-AF65-F5344CB8AC3E}">
        <p14:creationId xmlns:p14="http://schemas.microsoft.com/office/powerpoint/2010/main" val="3209268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CFFA74F-F8BF-4512-8B02-30F0D2638436}" type="slidenum">
              <a:rPr lang="en-US" altLang="zh-CN"/>
              <a:pPr>
                <a:defRPr/>
              </a:pPr>
              <a:t>‹#›</a:t>
            </a:fld>
            <a:endParaRPr lang="en-US" altLang="zh-CN"/>
          </a:p>
        </p:txBody>
      </p:sp>
    </p:spTree>
    <p:extLst>
      <p:ext uri="{BB962C8B-B14F-4D97-AF65-F5344CB8AC3E}">
        <p14:creationId xmlns:p14="http://schemas.microsoft.com/office/powerpoint/2010/main" val="4266988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xfrm>
            <a:off x="6804248" y="6325902"/>
            <a:ext cx="21336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203848" y="6325902"/>
            <a:ext cx="28956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598376" y="6381750"/>
            <a:ext cx="2133600" cy="476250"/>
          </a:xfrm>
          <a:ln/>
        </p:spPr>
        <p:txBody>
          <a:bodyPr/>
          <a:lstStyle>
            <a:lvl1pPr>
              <a:defRPr/>
            </a:lvl1pPr>
          </a:lstStyle>
          <a:p>
            <a:pPr>
              <a:defRPr/>
            </a:pPr>
            <a:fld id="{EA2680A5-3928-4774-9A07-5AE592D5E461}" type="slidenum">
              <a:rPr lang="en-US" altLang="zh-CN"/>
              <a:pPr>
                <a:defRPr/>
              </a:pPr>
              <a:t>‹#›</a:t>
            </a:fld>
            <a:endParaRPr lang="en-US" altLang="zh-CN"/>
          </a:p>
        </p:txBody>
      </p:sp>
    </p:spTree>
    <p:extLst>
      <p:ext uri="{BB962C8B-B14F-4D97-AF65-F5344CB8AC3E}">
        <p14:creationId xmlns:p14="http://schemas.microsoft.com/office/powerpoint/2010/main" val="182075034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6256" y="188640"/>
            <a:ext cx="8229600" cy="1143000"/>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92509554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91FB20C-B464-489E-BD14-17821B112707}" type="slidenum">
              <a:rPr lang="en-US" altLang="zh-CN"/>
              <a:pPr>
                <a:defRPr/>
              </a:pPr>
              <a:t>‹#›</a:t>
            </a:fld>
            <a:endParaRPr lang="en-US" altLang="zh-CN"/>
          </a:p>
        </p:txBody>
      </p:sp>
    </p:spTree>
    <p:extLst>
      <p:ext uri="{BB962C8B-B14F-4D97-AF65-F5344CB8AC3E}">
        <p14:creationId xmlns:p14="http://schemas.microsoft.com/office/powerpoint/2010/main" val="35062674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600200"/>
            <a:ext cx="4038600" cy="4525963"/>
          </a:xfrm>
        </p:spPr>
        <p:txBody>
          <a:bodyPr/>
          <a:lstStyle/>
          <a:p>
            <a:pPr lvl="0"/>
            <a:endParaRPr lang="zh-CN" altLang="en-US" noProof="0"/>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1B60D82-C052-455E-9243-ECFB8733FAC9}" type="slidenum">
              <a:rPr lang="en-US" altLang="zh-CN"/>
              <a:pPr>
                <a:defRPr/>
              </a:pPr>
              <a:t>‹#›</a:t>
            </a:fld>
            <a:endParaRPr lang="en-US" altLang="zh-CN"/>
          </a:p>
        </p:txBody>
      </p:sp>
    </p:spTree>
    <p:extLst>
      <p:ext uri="{BB962C8B-B14F-4D97-AF65-F5344CB8AC3E}">
        <p14:creationId xmlns:p14="http://schemas.microsoft.com/office/powerpoint/2010/main" val="1197302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AndTx">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F6A65D01-78B0-4004-8422-BF12E49E8311}" type="slidenum">
              <a:rPr lang="en-US" altLang="zh-CN"/>
              <a:pPr>
                <a:defRPr/>
              </a:pPr>
              <a:t>‹#›</a:t>
            </a:fld>
            <a:endParaRPr lang="en-US" altLang="zh-CN"/>
          </a:p>
        </p:txBody>
      </p:sp>
    </p:spTree>
    <p:extLst>
      <p:ext uri="{BB962C8B-B14F-4D97-AF65-F5344CB8AC3E}">
        <p14:creationId xmlns:p14="http://schemas.microsoft.com/office/powerpoint/2010/main" val="158031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image" Target="../media/image3.tiff"/><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345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solidFill>
                  <a:srgbClr val="000000"/>
                </a:solidFill>
                <a:latin typeface="+mn-lt"/>
                <a:ea typeface="等线 Light" panose="02010600030101010101" pitchFamily="2" charset="-122"/>
              </a:defRPr>
            </a:lvl1pPr>
          </a:lstStyle>
          <a:p>
            <a:pPr>
              <a:defRPr/>
            </a:pPr>
            <a:endParaRPr lang="en-US" altLang="zh-CN" dirty="0"/>
          </a:p>
        </p:txBody>
      </p:sp>
      <p:sp>
        <p:nvSpPr>
          <p:cNvPr id="2345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solidFill>
                  <a:srgbClr val="000000"/>
                </a:solidFill>
                <a:latin typeface="+mn-lt"/>
                <a:ea typeface="等线 Light" panose="02010600030101010101" pitchFamily="2" charset="-122"/>
              </a:defRPr>
            </a:lvl1pPr>
          </a:lstStyle>
          <a:p>
            <a:pPr>
              <a:defRPr/>
            </a:pPr>
            <a:endParaRPr lang="en-US" altLang="zh-CN" dirty="0"/>
          </a:p>
        </p:txBody>
      </p:sp>
      <p:sp>
        <p:nvSpPr>
          <p:cNvPr id="2345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rgbClr val="000000"/>
                </a:solidFill>
                <a:latin typeface="+mn-lt"/>
                <a:ea typeface="等线 Light" panose="02010600030101010101" pitchFamily="2" charset="-122"/>
              </a:defRPr>
            </a:lvl1pPr>
          </a:lstStyle>
          <a:p>
            <a:pPr>
              <a:defRPr/>
            </a:pPr>
            <a:fld id="{88F774F9-6F58-4C02-8EC2-E3D514D80AD8}" type="slidenum">
              <a:rPr lang="en-US" altLang="zh-CN" smtClean="0"/>
              <a:pPr>
                <a:defRPr/>
              </a:pPr>
              <a:t>‹#›</a:t>
            </a:fld>
            <a:endParaRPr lang="en-US" altLang="zh-CN" dirty="0"/>
          </a:p>
        </p:txBody>
      </p:sp>
      <p:graphicFrame>
        <p:nvGraphicFramePr>
          <p:cNvPr id="1032" name="Object 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07188" name="公式" r:id="rId8" imgW="114151" imgH="215619" progId="Equation.3">
                  <p:embed/>
                </p:oleObj>
              </mc:Choice>
              <mc:Fallback>
                <p:oleObj name="公式" r:id="rId8" imgW="114151" imgH="215619" progId="Equation.3">
                  <p:embed/>
                  <p:pic>
                    <p:nvPicPr>
                      <p:cNvPr id="0" name="Picture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直接连接符 9"/>
          <p:cNvCxnSpPr/>
          <p:nvPr userDrawn="1"/>
        </p:nvCxnSpPr>
        <p:spPr bwMode="auto">
          <a:xfrm>
            <a:off x="467544" y="1448780"/>
            <a:ext cx="8244916" cy="0"/>
          </a:xfrm>
          <a:prstGeom prst="line">
            <a:avLst/>
          </a:prstGeom>
          <a:noFill/>
          <a:ln w="28575" cap="flat" cmpd="sng" algn="ctr">
            <a:solidFill>
              <a:srgbClr val="FF0000"/>
            </a:solidFill>
            <a:prstDash val="solid"/>
            <a:round/>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90" r:id="rId4"/>
  </p:sldLayoutIdLst>
  <p:txStyles>
    <p:titleStyle>
      <a:lvl1pPr algn="ctr" rtl="0" eaLnBrk="0" fontAlgn="base" hangingPunct="0">
        <a:spcBef>
          <a:spcPct val="0"/>
        </a:spcBef>
        <a:spcAft>
          <a:spcPct val="0"/>
        </a:spcAft>
        <a:defRPr sz="4400" baseline="0">
          <a:solidFill>
            <a:srgbClr val="0070C0"/>
          </a:solidFill>
          <a:latin typeface="等线 Light" panose="02010600030101010101" pitchFamily="2" charset="-122"/>
          <a:ea typeface="等线 Light" panose="02010600030101010101" pitchFamily="2" charset="-122"/>
          <a:cs typeface="+mj-cs"/>
        </a:defRPr>
      </a:lvl1pPr>
      <a:lvl2pPr algn="ctr" rtl="0" eaLnBrk="0" fontAlgn="base" hangingPunct="0">
        <a:spcBef>
          <a:spcPct val="0"/>
        </a:spcBef>
        <a:spcAft>
          <a:spcPct val="0"/>
        </a:spcAft>
        <a:defRPr sz="4400">
          <a:solidFill>
            <a:srgbClr val="FF3300"/>
          </a:solidFill>
          <a:latin typeface="Arial" charset="0"/>
          <a:ea typeface="宋体" charset="-122"/>
        </a:defRPr>
      </a:lvl2pPr>
      <a:lvl3pPr algn="ctr" rtl="0" eaLnBrk="0" fontAlgn="base" hangingPunct="0">
        <a:spcBef>
          <a:spcPct val="0"/>
        </a:spcBef>
        <a:spcAft>
          <a:spcPct val="0"/>
        </a:spcAft>
        <a:defRPr sz="4400">
          <a:solidFill>
            <a:srgbClr val="FF3300"/>
          </a:solidFill>
          <a:latin typeface="Arial" charset="0"/>
          <a:ea typeface="宋体" charset="-122"/>
        </a:defRPr>
      </a:lvl3pPr>
      <a:lvl4pPr algn="ctr" rtl="0" eaLnBrk="0" fontAlgn="base" hangingPunct="0">
        <a:spcBef>
          <a:spcPct val="0"/>
        </a:spcBef>
        <a:spcAft>
          <a:spcPct val="0"/>
        </a:spcAft>
        <a:defRPr sz="4400">
          <a:solidFill>
            <a:srgbClr val="FF3300"/>
          </a:solidFill>
          <a:latin typeface="Arial" charset="0"/>
          <a:ea typeface="宋体" charset="-122"/>
        </a:defRPr>
      </a:lvl4pPr>
      <a:lvl5pPr algn="ctr" rtl="0" eaLnBrk="0" fontAlgn="base" hangingPunct="0">
        <a:spcBef>
          <a:spcPct val="0"/>
        </a:spcBef>
        <a:spcAft>
          <a:spcPct val="0"/>
        </a:spcAft>
        <a:defRPr sz="4400">
          <a:solidFill>
            <a:srgbClr val="FF3300"/>
          </a:solidFill>
          <a:latin typeface="Arial" charset="0"/>
          <a:ea typeface="宋体" charset="-122"/>
        </a:defRPr>
      </a:lvl5pPr>
      <a:lvl6pPr marL="457200" algn="ctr" rtl="0" fontAlgn="base">
        <a:spcBef>
          <a:spcPct val="0"/>
        </a:spcBef>
        <a:spcAft>
          <a:spcPct val="0"/>
        </a:spcAft>
        <a:defRPr sz="4400">
          <a:solidFill>
            <a:srgbClr val="FF3300"/>
          </a:solidFill>
          <a:latin typeface="Arial" charset="0"/>
          <a:ea typeface="宋体" charset="-122"/>
        </a:defRPr>
      </a:lvl6pPr>
      <a:lvl7pPr marL="914400" algn="ctr" rtl="0" fontAlgn="base">
        <a:spcBef>
          <a:spcPct val="0"/>
        </a:spcBef>
        <a:spcAft>
          <a:spcPct val="0"/>
        </a:spcAft>
        <a:defRPr sz="4400">
          <a:solidFill>
            <a:srgbClr val="FF3300"/>
          </a:solidFill>
          <a:latin typeface="Arial" charset="0"/>
          <a:ea typeface="宋体" charset="-122"/>
        </a:defRPr>
      </a:lvl7pPr>
      <a:lvl8pPr marL="1371600" algn="ctr" rtl="0" fontAlgn="base">
        <a:spcBef>
          <a:spcPct val="0"/>
        </a:spcBef>
        <a:spcAft>
          <a:spcPct val="0"/>
        </a:spcAft>
        <a:defRPr sz="4400">
          <a:solidFill>
            <a:srgbClr val="FF3300"/>
          </a:solidFill>
          <a:latin typeface="Arial" charset="0"/>
          <a:ea typeface="宋体" charset="-122"/>
        </a:defRPr>
      </a:lvl8pPr>
      <a:lvl9pPr marL="1828800" algn="ctr" rtl="0" fontAlgn="base">
        <a:spcBef>
          <a:spcPct val="0"/>
        </a:spcBef>
        <a:spcAft>
          <a:spcPct val="0"/>
        </a:spcAft>
        <a:defRPr sz="4400">
          <a:solidFill>
            <a:srgbClr val="FF3300"/>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baseline="0">
          <a:solidFill>
            <a:schemeClr val="tx1"/>
          </a:solidFill>
          <a:latin typeface="等线 Light" panose="02010600030101010101" pitchFamily="2" charset="-122"/>
          <a:ea typeface="等线 Light" panose="02010600030101010101" pitchFamily="2" charset="-122"/>
          <a:cs typeface="+mn-cs"/>
        </a:defRPr>
      </a:lvl1pPr>
      <a:lvl2pPr marL="742950" indent="-285750" algn="l" rtl="0" eaLnBrk="0" fontAlgn="base" hangingPunct="0">
        <a:spcBef>
          <a:spcPct val="20000"/>
        </a:spcBef>
        <a:spcAft>
          <a:spcPct val="0"/>
        </a:spcAft>
        <a:buChar char="–"/>
        <a:defRPr sz="2800" baseline="0">
          <a:solidFill>
            <a:schemeClr val="tx1"/>
          </a:solidFill>
          <a:latin typeface="等线 Light" panose="02010600030101010101" pitchFamily="2" charset="-122"/>
          <a:ea typeface="等线 Light" panose="02010600030101010101" pitchFamily="2" charset="-122"/>
        </a:defRPr>
      </a:lvl2pPr>
      <a:lvl3pPr marL="1143000" indent="-228600" algn="l" rtl="0" eaLnBrk="0" fontAlgn="base" hangingPunct="0">
        <a:spcBef>
          <a:spcPct val="20000"/>
        </a:spcBef>
        <a:spcAft>
          <a:spcPct val="0"/>
        </a:spcAft>
        <a:buChar char="•"/>
        <a:defRPr sz="2400" baseline="0">
          <a:solidFill>
            <a:schemeClr val="tx1"/>
          </a:solidFill>
          <a:latin typeface="等线 Light" panose="02010600030101010101" pitchFamily="2" charset="-122"/>
          <a:ea typeface="等线 Light" panose="02010600030101010101" pitchFamily="2" charset="-122"/>
        </a:defRPr>
      </a:lvl3pPr>
      <a:lvl4pPr marL="1600200" indent="-228600" algn="l" rtl="0" eaLnBrk="0" fontAlgn="base" hangingPunct="0">
        <a:spcBef>
          <a:spcPct val="20000"/>
        </a:spcBef>
        <a:spcAft>
          <a:spcPct val="0"/>
        </a:spcAft>
        <a:buChar char="–"/>
        <a:defRPr sz="2000" baseline="0">
          <a:solidFill>
            <a:schemeClr val="tx1"/>
          </a:solidFill>
          <a:latin typeface="等线 Light" panose="02010600030101010101" pitchFamily="2" charset="-122"/>
          <a:ea typeface="等线 Light" panose="02010600030101010101" pitchFamily="2" charset="-122"/>
        </a:defRPr>
      </a:lvl4pPr>
      <a:lvl5pPr marL="2057400" indent="-228600" algn="l" rtl="0" eaLnBrk="0" fontAlgn="base" hangingPunct="0">
        <a:spcBef>
          <a:spcPct val="20000"/>
        </a:spcBef>
        <a:spcAft>
          <a:spcPct val="0"/>
        </a:spcAft>
        <a:buChar char="»"/>
        <a:defRPr sz="2000" baseline="0">
          <a:solidFill>
            <a:schemeClr val="tx1"/>
          </a:solidFill>
          <a:latin typeface="等线 Light" panose="02010600030101010101" pitchFamily="2" charset="-122"/>
          <a:ea typeface="等线 Light"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sldNum" sz="quarter" idx="4"/>
          </p:nvPr>
        </p:nvSpPr>
        <p:spPr bwMode="auto">
          <a:xfrm>
            <a:off x="5594350" y="6381750"/>
            <a:ext cx="2133600" cy="476250"/>
          </a:xfrm>
          <a:prstGeom prst="rect">
            <a:avLst/>
          </a:prstGeom>
          <a:noFill/>
          <a:ln w="9525">
            <a:noFill/>
            <a:miter lim="800000"/>
            <a:headEnd/>
            <a:tailEnd/>
          </a:ln>
          <a:effectLst/>
        </p:spPr>
        <p:txBody>
          <a:bodyPr vert="horz" wrap="square" lIns="91412" tIns="45707" rIns="91412" bIns="45707" numCol="1" anchor="b" anchorCtr="1" compatLnSpc="1">
            <a:prstTxWarp prst="textNoShape">
              <a:avLst/>
            </a:prstTxWarp>
          </a:bodyPr>
          <a:lstStyle>
            <a:lvl1pPr algn="ctr">
              <a:lnSpc>
                <a:spcPct val="100000"/>
              </a:lnSpc>
              <a:spcBef>
                <a:spcPct val="0"/>
              </a:spcBef>
              <a:buClrTx/>
              <a:buFontTx/>
              <a:buNone/>
              <a:defRPr sz="1000" b="1">
                <a:effectLst/>
                <a:latin typeface="Arial" charset="0"/>
                <a:ea typeface="宋体" charset="-122"/>
                <a:cs typeface="+mn-cs"/>
              </a:defRPr>
            </a:lvl1pPr>
          </a:lstStyle>
          <a:p>
            <a:fld id="{84859CC7-9636-4E7B-8E95-7B23AC7E9A35}" type="slidenum">
              <a:rPr lang="en-US" altLang="zh-CN" smtClean="0">
                <a:solidFill>
                  <a:srgbClr val="FFFFFF"/>
                </a:solidFill>
              </a:rPr>
              <a:pPr/>
              <a:t>‹#›</a:t>
            </a:fld>
            <a:endParaRPr lang="en-US" altLang="zh-CN" smtClean="0">
              <a:solidFill>
                <a:srgbClr val="FFFFFF"/>
              </a:solidFill>
            </a:endParaRPr>
          </a:p>
        </p:txBody>
      </p:sp>
      <p:sp>
        <p:nvSpPr>
          <p:cNvPr id="312325" name="Rectangle 5"/>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312326" name="Rectangle 6"/>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grpSp>
        <p:nvGrpSpPr>
          <p:cNvPr id="7" name="组合 6"/>
          <p:cNvGrpSpPr/>
          <p:nvPr userDrawn="1"/>
        </p:nvGrpSpPr>
        <p:grpSpPr>
          <a:xfrm>
            <a:off x="-11816" y="6381328"/>
            <a:ext cx="9167632" cy="468000"/>
            <a:chOff x="-11816" y="6417384"/>
            <a:chExt cx="9167632" cy="468000"/>
          </a:xfrm>
        </p:grpSpPr>
        <p:pic>
          <p:nvPicPr>
            <p:cNvPr id="8" name="Picture 4" descr="D:\My documents\backups\Softwares\北京大学视觉形象识别系统 (E)\A基础系统\ppt-背景副本.tif"/>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2915816" y="6417384"/>
              <a:ext cx="6240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My documents\backups\Softwares\北京大学视觉形象识别系统 (E)\A基础系统\ppt-背景副本.tif"/>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1816" y="6417384"/>
              <a:ext cx="6240000" cy="468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2405206"/>
      </p:ext>
    </p:extLst>
  </p:cSld>
  <p:clrMap bg1="dk2" tx1="lt1" bg2="dk1" tx2="lt2" accent1="accent1" accent2="accent2" accent3="accent3" accent4="accent4" accent5="accent5" accent6="accent6" hlink="hlink" folHlink="folHlink"/>
  <p:sldLayoutIdLst>
    <p:sldLayoutId id="2147483671" r:id="rId1"/>
    <p:sldLayoutId id="2147483672"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p:fade/>
  </p:transition>
  <p:timing>
    <p:tnLst>
      <p:par>
        <p:cTn id="1" dur="indefinite" restart="never" nodeType="tmRoot"/>
      </p:par>
    </p:tnLst>
  </p:timing>
  <p:hf hdr="0" ftr="0" dt="0"/>
  <p:txStyles>
    <p:titleStyle>
      <a:lvl1pPr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mj-lt"/>
          <a:ea typeface="+mj-ea"/>
          <a:cs typeface="+mj-cs"/>
        </a:defRPr>
      </a:lvl1pPr>
      <a:lvl2pPr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2pPr>
      <a:lvl3pPr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3pPr>
      <a:lvl4pPr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4pPr>
      <a:lvl5pPr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5pPr>
      <a:lvl6pPr marL="4572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6pPr>
      <a:lvl7pPr marL="9144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7pPr>
      <a:lvl8pPr marL="13716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8pPr>
      <a:lvl9pPr marL="18288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9pPr>
    </p:titleStyle>
    <p:bodyStyle>
      <a:lvl1pPr marL="225425" indent="-225425" algn="l" rtl="0" fontAlgn="base">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mn-lt"/>
          <a:ea typeface="+mn-ea"/>
          <a:cs typeface="+mn-cs"/>
        </a:defRPr>
      </a:lvl1pPr>
      <a:lvl2pPr marL="569913" indent="-225425" algn="l" rtl="0" fontAlgn="base">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mn-lt"/>
          <a:cs typeface="+mn-cs"/>
        </a:defRPr>
      </a:lvl2pPr>
      <a:lvl3pPr marL="914400" indent="-225425" algn="l" rtl="0" fontAlgn="base">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mn-lt"/>
          <a:cs typeface="+mn-cs"/>
        </a:defRPr>
      </a:lvl3pPr>
      <a:lvl4pPr marL="1382713" indent="-239713" algn="l" rtl="0" fontAlgn="base">
        <a:spcBef>
          <a:spcPct val="20000"/>
        </a:spcBef>
        <a:spcAft>
          <a:spcPct val="0"/>
        </a:spcAft>
        <a:buChar char="–"/>
        <a:defRPr sz="2000">
          <a:solidFill>
            <a:schemeClr val="tx1"/>
          </a:solidFill>
          <a:effectLst>
            <a:outerShdw blurRad="38100" dist="38100" dir="2700000" algn="tl">
              <a:srgbClr val="000000"/>
            </a:outerShdw>
          </a:effectLst>
          <a:latin typeface="+mn-lt"/>
          <a:cs typeface="+mn-cs"/>
        </a:defRPr>
      </a:lvl4pPr>
      <a:lvl5pPr marL="17272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mn-lt"/>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mn-lt"/>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mn-lt"/>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mn-lt"/>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4.bin"/><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notesSlide" Target="../notesSlides/notesSlide12.xml"/><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6.wmf"/><Relationship Id="rId5" Type="http://schemas.openxmlformats.org/officeDocument/2006/relationships/oleObject" Target="../embeddings/oleObject25.bin"/><Relationship Id="rId4" Type="http://schemas.openxmlformats.org/officeDocument/2006/relationships/image" Target="../media/image38.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notesSlide" Target="../notesSlides/notesSlide14.xml"/><Relationship Id="rId7" Type="http://schemas.openxmlformats.org/officeDocument/2006/relationships/oleObject" Target="../embeddings/oleObject28.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42.wmf"/><Relationship Id="rId5" Type="http://schemas.openxmlformats.org/officeDocument/2006/relationships/oleObject" Target="../embeddings/oleObject27.bin"/><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0.bin"/><Relationship Id="rId5" Type="http://schemas.openxmlformats.org/officeDocument/2006/relationships/image" Target="../media/image45.wmf"/><Relationship Id="rId4" Type="http://schemas.openxmlformats.org/officeDocument/2006/relationships/oleObject" Target="../embeddings/oleObject29.bin"/></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0.wmf"/><Relationship Id="rId4" Type="http://schemas.openxmlformats.org/officeDocument/2006/relationships/oleObject" Target="../embeddings/oleObject3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52.wmf"/><Relationship Id="rId5" Type="http://schemas.openxmlformats.org/officeDocument/2006/relationships/oleObject" Target="../embeddings/oleObject33.bin"/><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58.wmf"/><Relationship Id="rId3" Type="http://schemas.openxmlformats.org/officeDocument/2006/relationships/notesSlide" Target="../notesSlides/notesSlide19.xml"/><Relationship Id="rId7" Type="http://schemas.openxmlformats.org/officeDocument/2006/relationships/image" Target="../media/image55.wmf"/><Relationship Id="rId12"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5.bin"/><Relationship Id="rId11" Type="http://schemas.openxmlformats.org/officeDocument/2006/relationships/image" Target="../media/image57.wmf"/><Relationship Id="rId5" Type="http://schemas.openxmlformats.org/officeDocument/2006/relationships/image" Target="../media/image54.png"/><Relationship Id="rId15" Type="http://schemas.openxmlformats.org/officeDocument/2006/relationships/image" Target="../media/image59.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56.wmf"/><Relationship Id="rId14" Type="http://schemas.openxmlformats.org/officeDocument/2006/relationships/oleObject" Target="../embeddings/oleObject39.bin"/></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xml"/><Relationship Id="rId7" Type="http://schemas.openxmlformats.org/officeDocument/2006/relationships/image" Target="../media/image5.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 Id="rId9" Type="http://schemas.openxmlformats.org/officeDocument/2006/relationships/image" Target="../media/image6.wmf"/></Relationships>
</file>

<file path=ppt/slides/_rels/slide20.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notesSlide" Target="../notesSlides/notesSlide20.xml"/><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60.wmf"/><Relationship Id="rId5" Type="http://schemas.openxmlformats.org/officeDocument/2006/relationships/oleObject" Target="../embeddings/oleObject40.bin"/><Relationship Id="rId4" Type="http://schemas.openxmlformats.org/officeDocument/2006/relationships/image" Target="../media/image62.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66.wmf"/><Relationship Id="rId5" Type="http://schemas.openxmlformats.org/officeDocument/2006/relationships/oleObject" Target="../embeddings/oleObject42.bin"/><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72.wmf"/><Relationship Id="rId5" Type="http://schemas.openxmlformats.org/officeDocument/2006/relationships/oleObject" Target="../embeddings/oleObject43.bin"/><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75.png"/><Relationship Id="rId5" Type="http://schemas.openxmlformats.org/officeDocument/2006/relationships/image" Target="../media/image74.wmf"/><Relationship Id="rId4" Type="http://schemas.openxmlformats.org/officeDocument/2006/relationships/oleObject" Target="../embeddings/oleObject44.bin"/></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oleObject" Target="../embeddings/oleObject49.bin"/><Relationship Id="rId3" Type="http://schemas.openxmlformats.org/officeDocument/2006/relationships/notesSlide" Target="../notesSlides/notesSlide30.xml"/><Relationship Id="rId7" Type="http://schemas.openxmlformats.org/officeDocument/2006/relationships/image" Target="../media/image78.wmf"/><Relationship Id="rId12" Type="http://schemas.openxmlformats.org/officeDocument/2006/relationships/image" Target="../media/image80.wmf"/><Relationship Id="rId17" Type="http://schemas.openxmlformats.org/officeDocument/2006/relationships/slide" Target="slide32.xml"/><Relationship Id="rId2" Type="http://schemas.openxmlformats.org/officeDocument/2006/relationships/slideLayout" Target="../slideLayouts/slideLayout1.xml"/><Relationship Id="rId16" Type="http://schemas.openxmlformats.org/officeDocument/2006/relationships/image" Target="../media/image82.wmf"/><Relationship Id="rId1" Type="http://schemas.openxmlformats.org/officeDocument/2006/relationships/vmlDrawing" Target="../drawings/vmlDrawing22.vml"/><Relationship Id="rId6" Type="http://schemas.openxmlformats.org/officeDocument/2006/relationships/oleObject" Target="../embeddings/oleObject46.bin"/><Relationship Id="rId11" Type="http://schemas.openxmlformats.org/officeDocument/2006/relationships/oleObject" Target="../embeddings/oleObject48.bin"/><Relationship Id="rId5" Type="http://schemas.openxmlformats.org/officeDocument/2006/relationships/image" Target="../media/image77.wmf"/><Relationship Id="rId15" Type="http://schemas.openxmlformats.org/officeDocument/2006/relationships/oleObject" Target="../embeddings/oleObject50.bin"/><Relationship Id="rId10" Type="http://schemas.openxmlformats.org/officeDocument/2006/relationships/image" Target="../media/image83.gif"/><Relationship Id="rId4" Type="http://schemas.openxmlformats.org/officeDocument/2006/relationships/oleObject" Target="../embeddings/oleObject45.bin"/><Relationship Id="rId9" Type="http://schemas.openxmlformats.org/officeDocument/2006/relationships/image" Target="../media/image79.wmf"/><Relationship Id="rId14" Type="http://schemas.openxmlformats.org/officeDocument/2006/relationships/image" Target="../media/image81.wmf"/></Relationships>
</file>

<file path=ppt/slides/_rels/slide32.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notesSlide" Target="../notesSlides/notesSlide31.xml"/><Relationship Id="rId7" Type="http://schemas.openxmlformats.org/officeDocument/2006/relationships/oleObject" Target="../embeddings/oleObject52.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84.wmf"/><Relationship Id="rId5" Type="http://schemas.openxmlformats.org/officeDocument/2006/relationships/oleObject" Target="../embeddings/oleObject51.bin"/><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87.wmf"/><Relationship Id="rId4" Type="http://schemas.openxmlformats.org/officeDocument/2006/relationships/oleObject" Target="../embeddings/oleObject5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88.wmf"/><Relationship Id="rId4" Type="http://schemas.openxmlformats.org/officeDocument/2006/relationships/oleObject" Target="../embeddings/oleObject54.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35.xml"/><Relationship Id="rId7"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56.bin"/><Relationship Id="rId5" Type="http://schemas.openxmlformats.org/officeDocument/2006/relationships/image" Target="../media/image89.wmf"/><Relationship Id="rId4" Type="http://schemas.openxmlformats.org/officeDocument/2006/relationships/oleObject" Target="../embeddings/oleObject55.bin"/><Relationship Id="rId9" Type="http://schemas.openxmlformats.org/officeDocument/2006/relationships/image" Target="../media/image91.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36.xml"/><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59.bin"/><Relationship Id="rId11" Type="http://schemas.openxmlformats.org/officeDocument/2006/relationships/image" Target="../media/image95.wmf"/><Relationship Id="rId5" Type="http://schemas.openxmlformats.org/officeDocument/2006/relationships/image" Target="../media/image92.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94.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92.wmf"/><Relationship Id="rId3" Type="http://schemas.openxmlformats.org/officeDocument/2006/relationships/notesSlide" Target="../notesSlides/notesSlide37.xml"/><Relationship Id="rId7" Type="http://schemas.openxmlformats.org/officeDocument/2006/relationships/image" Target="../media/image97.wmf"/><Relationship Id="rId12" Type="http://schemas.openxmlformats.org/officeDocument/2006/relationships/oleObject" Target="../embeddings/oleObject58.bin"/><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oleObject" Target="../embeddings/oleObject63.bin"/><Relationship Id="rId11" Type="http://schemas.openxmlformats.org/officeDocument/2006/relationships/image" Target="../media/image99.wmf"/><Relationship Id="rId5" Type="http://schemas.openxmlformats.org/officeDocument/2006/relationships/image" Target="../media/image96.wmf"/><Relationship Id="rId10" Type="http://schemas.openxmlformats.org/officeDocument/2006/relationships/oleObject" Target="../embeddings/oleObject65.bin"/><Relationship Id="rId4" Type="http://schemas.openxmlformats.org/officeDocument/2006/relationships/oleObject" Target="../embeddings/oleObject62.bin"/><Relationship Id="rId9" Type="http://schemas.openxmlformats.org/officeDocument/2006/relationships/image" Target="../media/image98.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38.xml"/><Relationship Id="rId7" Type="http://schemas.openxmlformats.org/officeDocument/2006/relationships/image" Target="../media/image101.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67.bin"/><Relationship Id="rId11" Type="http://schemas.openxmlformats.org/officeDocument/2006/relationships/image" Target="../media/image103.wmf"/><Relationship Id="rId5" Type="http://schemas.openxmlformats.org/officeDocument/2006/relationships/image" Target="../media/image100.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102.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wmf"/><Relationship Id="rId11" Type="http://schemas.openxmlformats.org/officeDocument/2006/relationships/image" Target="../media/image6.wmf"/><Relationship Id="rId5" Type="http://schemas.openxmlformats.org/officeDocument/2006/relationships/oleObject" Target="../embeddings/oleObject5.bin"/><Relationship Id="rId10" Type="http://schemas.openxmlformats.org/officeDocument/2006/relationships/oleObject" Target="../embeddings/oleObject7.bin"/><Relationship Id="rId4" Type="http://schemas.openxmlformats.org/officeDocument/2006/relationships/image" Target="../media/image12.png"/><Relationship Id="rId9" Type="http://schemas.openxmlformats.org/officeDocument/2006/relationships/image" Target="../media/image11.w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04.wmf"/><Relationship Id="rId4" Type="http://schemas.openxmlformats.org/officeDocument/2006/relationships/oleObject" Target="../embeddings/oleObject70.bin"/></Relationships>
</file>

<file path=ppt/slides/_rels/slide41.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notesSlide" Target="../notesSlides/notesSlide40.xml"/><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05.wmf"/><Relationship Id="rId5" Type="http://schemas.openxmlformats.org/officeDocument/2006/relationships/oleObject" Target="../embeddings/oleObject71.bin"/><Relationship Id="rId10" Type="http://schemas.openxmlformats.org/officeDocument/2006/relationships/image" Target="../media/image107.wmf"/><Relationship Id="rId4" Type="http://schemas.openxmlformats.org/officeDocument/2006/relationships/image" Target="../media/image108.png"/><Relationship Id="rId9" Type="http://schemas.openxmlformats.org/officeDocument/2006/relationships/oleObject" Target="../embeddings/oleObject73.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111.wmf"/><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oleObject" Target="../embeddings/oleObject76.bin"/><Relationship Id="rId5" Type="http://schemas.openxmlformats.org/officeDocument/2006/relationships/image" Target="../media/image110.wmf"/><Relationship Id="rId4" Type="http://schemas.openxmlformats.org/officeDocument/2006/relationships/oleObject" Target="../embeddings/oleObject75.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9.bin"/><Relationship Id="rId13" Type="http://schemas.openxmlformats.org/officeDocument/2006/relationships/image" Target="../media/image116.wmf"/><Relationship Id="rId3" Type="http://schemas.openxmlformats.org/officeDocument/2006/relationships/notesSlide" Target="../notesSlides/notesSlide42.xml"/><Relationship Id="rId7" Type="http://schemas.openxmlformats.org/officeDocument/2006/relationships/image" Target="../media/image113.wmf"/><Relationship Id="rId12" Type="http://schemas.openxmlformats.org/officeDocument/2006/relationships/oleObject" Target="../embeddings/oleObject81.bin"/><Relationship Id="rId2" Type="http://schemas.openxmlformats.org/officeDocument/2006/relationships/slideLayout" Target="../slideLayouts/slideLayout1.xml"/><Relationship Id="rId1" Type="http://schemas.openxmlformats.org/officeDocument/2006/relationships/vmlDrawing" Target="../drawings/vmlDrawing34.vml"/><Relationship Id="rId6" Type="http://schemas.openxmlformats.org/officeDocument/2006/relationships/oleObject" Target="../embeddings/oleObject78.bin"/><Relationship Id="rId11" Type="http://schemas.openxmlformats.org/officeDocument/2006/relationships/image" Target="../media/image115.wmf"/><Relationship Id="rId5" Type="http://schemas.openxmlformats.org/officeDocument/2006/relationships/image" Target="../media/image112.wmf"/><Relationship Id="rId10" Type="http://schemas.openxmlformats.org/officeDocument/2006/relationships/oleObject" Target="../embeddings/oleObject80.bin"/><Relationship Id="rId4" Type="http://schemas.openxmlformats.org/officeDocument/2006/relationships/oleObject" Target="../embeddings/oleObject77.bin"/><Relationship Id="rId9" Type="http://schemas.openxmlformats.org/officeDocument/2006/relationships/image" Target="../media/image114.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notesSlide" Target="../notesSlides/notesSlide43.xml"/><Relationship Id="rId7" Type="http://schemas.openxmlformats.org/officeDocument/2006/relationships/image" Target="../media/image118.wmf"/><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oleObject" Target="../embeddings/oleObject83.bin"/><Relationship Id="rId11" Type="http://schemas.openxmlformats.org/officeDocument/2006/relationships/image" Target="../media/image120.wmf"/><Relationship Id="rId5" Type="http://schemas.openxmlformats.org/officeDocument/2006/relationships/image" Target="../media/image117.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19.w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87.bin"/><Relationship Id="rId5" Type="http://schemas.openxmlformats.org/officeDocument/2006/relationships/image" Target="../media/image121.wmf"/><Relationship Id="rId4" Type="http://schemas.openxmlformats.org/officeDocument/2006/relationships/oleObject" Target="../embeddings/oleObject86.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notesSlide" Target="../notesSlides/notesSlide45.xml"/><Relationship Id="rId7" Type="http://schemas.openxmlformats.org/officeDocument/2006/relationships/image" Target="../media/image123.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89.bin"/><Relationship Id="rId11" Type="http://schemas.openxmlformats.org/officeDocument/2006/relationships/image" Target="../media/image125.wmf"/><Relationship Id="rId5" Type="http://schemas.openxmlformats.org/officeDocument/2006/relationships/image" Target="../media/image121.wmf"/><Relationship Id="rId10" Type="http://schemas.openxmlformats.org/officeDocument/2006/relationships/oleObject" Target="../embeddings/oleObject91.bin"/><Relationship Id="rId4" Type="http://schemas.openxmlformats.org/officeDocument/2006/relationships/oleObject" Target="../embeddings/oleObject88.bin"/><Relationship Id="rId9" Type="http://schemas.openxmlformats.org/officeDocument/2006/relationships/image" Target="../media/image124.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95.bin"/><Relationship Id="rId13" Type="http://schemas.openxmlformats.org/officeDocument/2006/relationships/image" Target="../media/image131.wmf"/><Relationship Id="rId3" Type="http://schemas.openxmlformats.org/officeDocument/2006/relationships/notesSlide" Target="../notesSlides/notesSlide46.xml"/><Relationship Id="rId7" Type="http://schemas.openxmlformats.org/officeDocument/2006/relationships/image" Target="../media/image128.wmf"/><Relationship Id="rId12" Type="http://schemas.openxmlformats.org/officeDocument/2006/relationships/oleObject" Target="../embeddings/oleObject97.bin"/><Relationship Id="rId2" Type="http://schemas.openxmlformats.org/officeDocument/2006/relationships/slideLayout" Target="../slideLayouts/slideLayout1.xml"/><Relationship Id="rId1" Type="http://schemas.openxmlformats.org/officeDocument/2006/relationships/vmlDrawing" Target="../drawings/vmlDrawing39.vml"/><Relationship Id="rId6" Type="http://schemas.openxmlformats.org/officeDocument/2006/relationships/oleObject" Target="../embeddings/oleObject94.bin"/><Relationship Id="rId11" Type="http://schemas.openxmlformats.org/officeDocument/2006/relationships/image" Target="../media/image130.wmf"/><Relationship Id="rId5" Type="http://schemas.openxmlformats.org/officeDocument/2006/relationships/image" Target="../media/image127.wmf"/><Relationship Id="rId15" Type="http://schemas.openxmlformats.org/officeDocument/2006/relationships/image" Target="../media/image132.wmf"/><Relationship Id="rId10" Type="http://schemas.openxmlformats.org/officeDocument/2006/relationships/oleObject" Target="../embeddings/oleObject96.bin"/><Relationship Id="rId4" Type="http://schemas.openxmlformats.org/officeDocument/2006/relationships/oleObject" Target="../embeddings/oleObject93.bin"/><Relationship Id="rId9" Type="http://schemas.openxmlformats.org/officeDocument/2006/relationships/image" Target="../media/image129.wmf"/><Relationship Id="rId14" Type="http://schemas.openxmlformats.org/officeDocument/2006/relationships/oleObject" Target="../embeddings/oleObject98.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137.wmf"/><Relationship Id="rId3" Type="http://schemas.openxmlformats.org/officeDocument/2006/relationships/notesSlide" Target="../notesSlides/notesSlide47.xml"/><Relationship Id="rId7" Type="http://schemas.openxmlformats.org/officeDocument/2006/relationships/image" Target="../media/image134.wmf"/><Relationship Id="rId12" Type="http://schemas.openxmlformats.org/officeDocument/2006/relationships/oleObject" Target="../embeddings/oleObject103.bin"/><Relationship Id="rId2" Type="http://schemas.openxmlformats.org/officeDocument/2006/relationships/slideLayout" Target="../slideLayouts/slideLayout1.xml"/><Relationship Id="rId1" Type="http://schemas.openxmlformats.org/officeDocument/2006/relationships/vmlDrawing" Target="../drawings/vmlDrawing40.vml"/><Relationship Id="rId6" Type="http://schemas.openxmlformats.org/officeDocument/2006/relationships/oleObject" Target="../embeddings/oleObject100.bin"/><Relationship Id="rId11" Type="http://schemas.openxmlformats.org/officeDocument/2006/relationships/image" Target="../media/image136.wmf"/><Relationship Id="rId5" Type="http://schemas.openxmlformats.org/officeDocument/2006/relationships/image" Target="../media/image133.wmf"/><Relationship Id="rId10" Type="http://schemas.openxmlformats.org/officeDocument/2006/relationships/oleObject" Target="../embeddings/oleObject102.bin"/><Relationship Id="rId4" Type="http://schemas.openxmlformats.org/officeDocument/2006/relationships/oleObject" Target="../embeddings/oleObject99.bin"/><Relationship Id="rId9" Type="http://schemas.openxmlformats.org/officeDocument/2006/relationships/image" Target="../media/image135.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139.wmf"/><Relationship Id="rId2" Type="http://schemas.openxmlformats.org/officeDocument/2006/relationships/slideLayout" Target="../slideLayouts/slideLayout1.xml"/><Relationship Id="rId1" Type="http://schemas.openxmlformats.org/officeDocument/2006/relationships/vmlDrawing" Target="../drawings/vmlDrawing41.vml"/><Relationship Id="rId6" Type="http://schemas.openxmlformats.org/officeDocument/2006/relationships/oleObject" Target="../embeddings/oleObject105.bin"/><Relationship Id="rId5" Type="http://schemas.openxmlformats.org/officeDocument/2006/relationships/image" Target="../media/image138.wmf"/><Relationship Id="rId4" Type="http://schemas.openxmlformats.org/officeDocument/2006/relationships/oleObject" Target="../embeddings/oleObject104.bin"/></Relationships>
</file>

<file path=ppt/slides/_rels/slide5.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5.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image" Target="../media/image14.wmf"/><Relationship Id="rId4" Type="http://schemas.openxmlformats.org/officeDocument/2006/relationships/oleObject" Target="../embeddings/oleObject8.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141.wmf"/><Relationship Id="rId2" Type="http://schemas.openxmlformats.org/officeDocument/2006/relationships/slideLayout" Target="../slideLayouts/slideLayout1.xml"/><Relationship Id="rId1" Type="http://schemas.openxmlformats.org/officeDocument/2006/relationships/vmlDrawing" Target="../drawings/vmlDrawing42.vml"/><Relationship Id="rId6" Type="http://schemas.openxmlformats.org/officeDocument/2006/relationships/oleObject" Target="../embeddings/oleObject107.bin"/><Relationship Id="rId5" Type="http://schemas.openxmlformats.org/officeDocument/2006/relationships/image" Target="../media/image140.wmf"/><Relationship Id="rId4" Type="http://schemas.openxmlformats.org/officeDocument/2006/relationships/oleObject" Target="../embeddings/oleObject106.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10.bin"/><Relationship Id="rId3" Type="http://schemas.openxmlformats.org/officeDocument/2006/relationships/notesSlide" Target="../notesSlides/notesSlide50.xml"/><Relationship Id="rId7" Type="http://schemas.openxmlformats.org/officeDocument/2006/relationships/image" Target="../media/image143.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109.bin"/><Relationship Id="rId5" Type="http://schemas.openxmlformats.org/officeDocument/2006/relationships/image" Target="../media/image142.wmf"/><Relationship Id="rId4" Type="http://schemas.openxmlformats.org/officeDocument/2006/relationships/oleObject" Target="../embeddings/oleObject108.bin"/><Relationship Id="rId9" Type="http://schemas.openxmlformats.org/officeDocument/2006/relationships/image" Target="../media/image144.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notesSlide" Target="../notesSlides/notesSlide51.xml"/><Relationship Id="rId7" Type="http://schemas.openxmlformats.org/officeDocument/2006/relationships/image" Target="../media/image146.wmf"/><Relationship Id="rId2" Type="http://schemas.openxmlformats.org/officeDocument/2006/relationships/slideLayout" Target="../slideLayouts/slideLayout1.xml"/><Relationship Id="rId1" Type="http://schemas.openxmlformats.org/officeDocument/2006/relationships/vmlDrawing" Target="../drawings/vmlDrawing44.vml"/><Relationship Id="rId6" Type="http://schemas.openxmlformats.org/officeDocument/2006/relationships/oleObject" Target="../embeddings/oleObject112.bin"/><Relationship Id="rId5" Type="http://schemas.openxmlformats.org/officeDocument/2006/relationships/image" Target="../media/image145.wmf"/><Relationship Id="rId4" Type="http://schemas.openxmlformats.org/officeDocument/2006/relationships/oleObject" Target="../embeddings/oleObject111.bin"/><Relationship Id="rId9" Type="http://schemas.openxmlformats.org/officeDocument/2006/relationships/image" Target="../media/image147.wmf"/></Relationships>
</file>

<file path=ppt/slides/_rels/slide53.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Analyst_028.exe" TargetMode="External"/><Relationship Id="rId3" Type="http://schemas.openxmlformats.org/officeDocument/2006/relationships/notesSlide" Target="../notesSlides/notesSlide53.xml"/><Relationship Id="rId7" Type="http://schemas.openxmlformats.org/officeDocument/2006/relationships/image" Target="../media/image150.wmf"/><Relationship Id="rId2" Type="http://schemas.openxmlformats.org/officeDocument/2006/relationships/slideLayout" Target="../slideLayouts/slideLayout3.xml"/><Relationship Id="rId1" Type="http://schemas.openxmlformats.org/officeDocument/2006/relationships/vmlDrawing" Target="../drawings/vmlDrawing45.vml"/><Relationship Id="rId6" Type="http://schemas.openxmlformats.org/officeDocument/2006/relationships/oleObject" Target="../embeddings/oleObject115.bin"/><Relationship Id="rId5" Type="http://schemas.openxmlformats.org/officeDocument/2006/relationships/image" Target="../media/image149.wmf"/><Relationship Id="rId4" Type="http://schemas.openxmlformats.org/officeDocument/2006/relationships/oleObject" Target="../embeddings/oleObject114.bin"/><Relationship Id="rId9" Type="http://schemas.openxmlformats.org/officeDocument/2006/relationships/image" Target="../media/image151.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6.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17.wmf"/><Relationship Id="rId4" Type="http://schemas.openxmlformats.org/officeDocument/2006/relationships/oleObject" Target="../embeddings/oleObject10.bin"/><Relationship Id="rId9" Type="http://schemas.openxmlformats.org/officeDocument/2006/relationships/image" Target="../media/image19.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7.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24.wmf"/><Relationship Id="rId5" Type="http://schemas.openxmlformats.org/officeDocument/2006/relationships/image" Target="../media/image21.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23.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9.bin"/><Relationship Id="rId5" Type="http://schemas.openxmlformats.org/officeDocument/2006/relationships/image" Target="../media/image25.wmf"/><Relationship Id="rId4" Type="http://schemas.openxmlformats.org/officeDocument/2006/relationships/oleObject" Target="../embeddings/oleObject18.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9.xml"/><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1.bin"/><Relationship Id="rId11" Type="http://schemas.openxmlformats.org/officeDocument/2006/relationships/image" Target="../media/image30.wmf"/><Relationship Id="rId5" Type="http://schemas.openxmlformats.org/officeDocument/2006/relationships/image" Target="../media/image27.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2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3746" y="260648"/>
            <a:ext cx="8229600" cy="1143000"/>
          </a:xfrm>
        </p:spPr>
        <p:txBody>
          <a:bodyPr/>
          <a:lstStyle/>
          <a:p>
            <a:pPr lvl="0"/>
            <a:r>
              <a:rPr lang="zh-CN" altLang="zh-CN" dirty="0" smtClean="0">
                <a:latin typeface="等线 Light" panose="02010600030101010101" pitchFamily="2" charset="-122"/>
                <a:ea typeface="等线 Light" panose="02010600030101010101" pitchFamily="2" charset="-122"/>
              </a:rPr>
              <a:t>第二章 </a:t>
            </a:r>
            <a:r>
              <a:rPr lang="zh-CN" altLang="en-US" dirty="0" smtClean="0">
                <a:latin typeface="等线 Light" panose="02010600030101010101" pitchFamily="2" charset="-122"/>
                <a:ea typeface="等线 Light" panose="02010600030101010101" pitchFamily="2" charset="-122"/>
              </a:rPr>
              <a:t>半导体中</a:t>
            </a:r>
            <a:r>
              <a:rPr lang="zh-CN" altLang="zh-CN" dirty="0" smtClean="0">
                <a:latin typeface="等线 Light" panose="02010600030101010101" pitchFamily="2" charset="-122"/>
                <a:ea typeface="等线 Light" panose="02010600030101010101" pitchFamily="2" charset="-122"/>
              </a:rPr>
              <a:t>光</a:t>
            </a:r>
            <a:r>
              <a:rPr lang="zh-CN" altLang="en-US" dirty="0">
                <a:latin typeface="等线 Light" panose="02010600030101010101" pitchFamily="2" charset="-122"/>
                <a:ea typeface="等线 Light" panose="02010600030101010101" pitchFamily="2" charset="-122"/>
              </a:rPr>
              <a:t>的</a:t>
            </a:r>
            <a:r>
              <a:rPr lang="zh-CN" altLang="zh-CN" dirty="0" smtClean="0">
                <a:latin typeface="等线 Light" panose="02010600030101010101" pitchFamily="2" charset="-122"/>
                <a:ea typeface="等线 Light" panose="02010600030101010101" pitchFamily="2" charset="-122"/>
              </a:rPr>
              <a:t>传播</a:t>
            </a:r>
            <a:endParaRPr lang="zh-CN" altLang="en-US" dirty="0">
              <a:latin typeface="等线 Light" panose="02010600030101010101" pitchFamily="2" charset="-122"/>
              <a:ea typeface="等线 Light" panose="02010600030101010101" pitchFamily="2" charset="-122"/>
            </a:endParaRPr>
          </a:p>
        </p:txBody>
      </p:sp>
      <p:sp>
        <p:nvSpPr>
          <p:cNvPr id="4" name="内容占位符 3"/>
          <p:cNvSpPr>
            <a:spLocks noGrp="1"/>
          </p:cNvSpPr>
          <p:nvPr>
            <p:ph idx="1"/>
          </p:nvPr>
        </p:nvSpPr>
        <p:spPr>
          <a:xfrm>
            <a:off x="393746" y="1772816"/>
            <a:ext cx="8280920" cy="4124206"/>
          </a:xfrm>
          <a:prstGeom prst="rect">
            <a:avLst/>
          </a:prstGeom>
        </p:spPr>
        <p:txBody>
          <a:bodyPr wrap="square">
            <a:spAutoFit/>
          </a:bodyPr>
          <a:lstStyle/>
          <a:p>
            <a:pPr marL="0" indent="0">
              <a:buNone/>
            </a:pPr>
            <a:r>
              <a:rPr lang="en-US" altLang="zh-CN" sz="2400" dirty="0" smtClean="0">
                <a:solidFill>
                  <a:srgbClr val="000000"/>
                </a:solidFill>
                <a:latin typeface="等线 Light" panose="02010600030101010101" pitchFamily="2" charset="-122"/>
                <a:cs typeface="Times New Roman" pitchFamily="18" charset="0"/>
              </a:rPr>
              <a:t>Classical Propagation of light in a dense medium</a:t>
            </a:r>
            <a:endParaRPr lang="en-US" altLang="zh-CN" sz="2400" dirty="0">
              <a:solidFill>
                <a:srgbClr val="000000"/>
              </a:solidFill>
              <a:latin typeface="等线 Light" panose="02010600030101010101" pitchFamily="2" charset="-122"/>
              <a:cs typeface="Times New Roman" panose="02020603050405020304" pitchFamily="18" charset="0"/>
            </a:endParaRPr>
          </a:p>
          <a:p>
            <a:pPr>
              <a:spcBef>
                <a:spcPts val="1200"/>
              </a:spcBef>
              <a:buClr>
                <a:srgbClr val="000000"/>
              </a:buClr>
              <a:buSzPct val="70000"/>
              <a:buNone/>
            </a:pPr>
            <a:r>
              <a:rPr lang="en-US" altLang="zh-CN" sz="2400" dirty="0" smtClean="0">
                <a:solidFill>
                  <a:srgbClr val="000000"/>
                </a:solidFill>
                <a:cs typeface="Times New Roman" panose="02020603050405020304" pitchFamily="18" charset="0"/>
              </a:rPr>
              <a:t>Dielectric </a:t>
            </a:r>
            <a:r>
              <a:rPr lang="en-US" altLang="zh-CN" sz="2400" dirty="0">
                <a:solidFill>
                  <a:srgbClr val="000000"/>
                </a:solidFill>
                <a:latin typeface="等线 Light" panose="02010600030101010101" pitchFamily="2" charset="-122"/>
                <a:cs typeface="Times New Roman" panose="02020603050405020304" pitchFamily="18" charset="0"/>
              </a:rPr>
              <a:t>constant by the dipole oscillator model </a:t>
            </a:r>
            <a:endParaRPr lang="en-US" altLang="zh-CN" sz="2400" dirty="0" smtClean="0">
              <a:solidFill>
                <a:srgbClr val="000000"/>
              </a:solidFill>
              <a:latin typeface="等线 Light" panose="02010600030101010101" pitchFamily="2" charset="-122"/>
              <a:cs typeface="Times New Roman" panose="02020603050405020304" pitchFamily="18" charset="0"/>
            </a:endParaRPr>
          </a:p>
          <a:p>
            <a:pPr>
              <a:spcBef>
                <a:spcPts val="1200"/>
              </a:spcBef>
              <a:buClr>
                <a:srgbClr val="000000"/>
              </a:buClr>
              <a:buSzPct val="70000"/>
              <a:buNone/>
            </a:pPr>
            <a:endParaRPr lang="en-US" altLang="zh-CN" sz="2400" dirty="0" smtClean="0">
              <a:solidFill>
                <a:srgbClr val="000000"/>
              </a:solidFill>
              <a:latin typeface="等线 Light" panose="02010600030101010101" pitchFamily="2" charset="-122"/>
              <a:cs typeface="Times New Roman" panose="02020603050405020304" pitchFamily="18" charset="0"/>
            </a:endParaRPr>
          </a:p>
          <a:p>
            <a:pPr>
              <a:spcBef>
                <a:spcPts val="1200"/>
              </a:spcBef>
              <a:buClr>
                <a:srgbClr val="000000"/>
              </a:buClr>
              <a:buSzPct val="70000"/>
              <a:buNone/>
            </a:pPr>
            <a:r>
              <a:rPr lang="en-US" altLang="zh-CN" sz="2400" dirty="0" smtClean="0">
                <a:solidFill>
                  <a:srgbClr val="000000"/>
                </a:solidFill>
                <a:latin typeface="等线 Light" panose="02010600030101010101" pitchFamily="2" charset="-122"/>
                <a:cs typeface="Times New Roman" panose="02020603050405020304" pitchFamily="18" charset="0"/>
              </a:rPr>
              <a:t>Properties of </a:t>
            </a:r>
            <a:r>
              <a:rPr lang="en-US" altLang="zh-CN" sz="2400" i="1" dirty="0" smtClean="0">
                <a:solidFill>
                  <a:srgbClr val="000000"/>
                </a:solidFill>
                <a:latin typeface="等线 Light" panose="02010600030101010101" pitchFamily="2" charset="-122"/>
                <a:cs typeface="Times New Roman" pitchFamily="18" charset="0"/>
                <a:sym typeface="Symbol" panose="05050102010706020507" pitchFamily="18" charset="2"/>
              </a:rPr>
              <a:t></a:t>
            </a:r>
            <a:r>
              <a:rPr lang="en-US" altLang="zh-CN" sz="2400" i="1" baseline="-25000" dirty="0" smtClean="0">
                <a:solidFill>
                  <a:srgbClr val="000000"/>
                </a:solidFill>
                <a:latin typeface="等线 Light" panose="02010600030101010101" pitchFamily="2" charset="-122"/>
                <a:cs typeface="Times New Roman" pitchFamily="18" charset="0"/>
                <a:sym typeface="Symbol" panose="05050102010706020507" pitchFamily="18" charset="2"/>
              </a:rPr>
              <a:t>r</a:t>
            </a:r>
            <a:r>
              <a:rPr lang="en-US" altLang="zh-CN" sz="2400" dirty="0" smtClean="0">
                <a:solidFill>
                  <a:srgbClr val="000000"/>
                </a:solidFill>
                <a:latin typeface="等线 Light" panose="02010600030101010101" pitchFamily="2" charset="-122"/>
                <a:cs typeface="Times New Roman" pitchFamily="18" charset="0"/>
              </a:rPr>
              <a:t>: </a:t>
            </a:r>
          </a:p>
          <a:p>
            <a:pPr>
              <a:spcBef>
                <a:spcPts val="1200"/>
              </a:spcBef>
              <a:buClr>
                <a:srgbClr val="000000"/>
              </a:buClr>
              <a:buSzPct val="70000"/>
              <a:buNone/>
            </a:pPr>
            <a:r>
              <a:rPr lang="en-US" altLang="zh-CN" sz="2400" dirty="0" smtClean="0">
                <a:solidFill>
                  <a:srgbClr val="000000"/>
                </a:solidFill>
                <a:latin typeface="等线 Light" panose="02010600030101010101" pitchFamily="2" charset="-122"/>
                <a:cs typeface="Times New Roman" pitchFamily="18" charset="0"/>
              </a:rPr>
              <a:t>1) Causality: </a:t>
            </a:r>
            <a:r>
              <a:rPr lang="en-US" altLang="zh-CN" sz="2400" dirty="0" err="1" smtClean="0">
                <a:solidFill>
                  <a:srgbClr val="000000"/>
                </a:solidFill>
                <a:latin typeface="等线 Light" panose="02010600030101010101" pitchFamily="2" charset="-122"/>
                <a:cs typeface="Times New Roman" pitchFamily="18" charset="0"/>
              </a:rPr>
              <a:t>Kramers-Kronig</a:t>
            </a:r>
            <a:r>
              <a:rPr lang="en-US" altLang="zh-CN" sz="2400" dirty="0" smtClean="0">
                <a:solidFill>
                  <a:srgbClr val="000000"/>
                </a:solidFill>
                <a:latin typeface="等线 Light" panose="02010600030101010101" pitchFamily="2" charset="-122"/>
                <a:cs typeface="Times New Roman" pitchFamily="18" charset="0"/>
              </a:rPr>
              <a:t> </a:t>
            </a:r>
            <a:r>
              <a:rPr lang="en-US" altLang="zh-CN" sz="2400" dirty="0">
                <a:solidFill>
                  <a:srgbClr val="000000"/>
                </a:solidFill>
                <a:latin typeface="等线 Light" panose="02010600030101010101" pitchFamily="2" charset="-122"/>
                <a:cs typeface="Times New Roman" pitchFamily="18" charset="0"/>
              </a:rPr>
              <a:t>relationships</a:t>
            </a:r>
          </a:p>
          <a:p>
            <a:pPr>
              <a:spcBef>
                <a:spcPts val="1200"/>
              </a:spcBef>
              <a:buClr>
                <a:srgbClr val="000000"/>
              </a:buClr>
              <a:buSzPct val="70000"/>
              <a:buFont typeface="Wingdings" pitchFamily="2" charset="2"/>
              <a:buNone/>
            </a:pPr>
            <a:r>
              <a:rPr lang="en-US" altLang="zh-CN" sz="2400" dirty="0" smtClean="0">
                <a:solidFill>
                  <a:srgbClr val="000000"/>
                </a:solidFill>
                <a:latin typeface="等线 Light" panose="02010600030101010101" pitchFamily="2" charset="-122"/>
                <a:cs typeface="Times New Roman" pitchFamily="18" charset="0"/>
              </a:rPr>
              <a:t>2) Dispersion</a:t>
            </a:r>
          </a:p>
          <a:p>
            <a:pPr>
              <a:spcBef>
                <a:spcPts val="1200"/>
              </a:spcBef>
              <a:buClr>
                <a:srgbClr val="000000"/>
              </a:buClr>
              <a:buSzPct val="70000"/>
              <a:buFont typeface="Wingdings" pitchFamily="2" charset="2"/>
              <a:buNone/>
            </a:pPr>
            <a:r>
              <a:rPr lang="en-US" altLang="zh-CN" sz="2400" dirty="0" smtClean="0">
                <a:solidFill>
                  <a:srgbClr val="000000"/>
                </a:solidFill>
                <a:latin typeface="等线 Light" panose="02010600030101010101" pitchFamily="2" charset="-122"/>
                <a:cs typeface="Times New Roman" pitchFamily="18" charset="0"/>
              </a:rPr>
              <a:t>3) Anisotropy</a:t>
            </a:r>
          </a:p>
          <a:p>
            <a:pPr>
              <a:spcBef>
                <a:spcPts val="1200"/>
              </a:spcBef>
              <a:buClr>
                <a:srgbClr val="000000"/>
              </a:buClr>
              <a:buSzPct val="70000"/>
              <a:buNone/>
            </a:pPr>
            <a:r>
              <a:rPr lang="en-US" altLang="zh-CN" sz="2400" dirty="0" smtClean="0">
                <a:solidFill>
                  <a:srgbClr val="000000"/>
                </a:solidFill>
                <a:latin typeface="等线 Light" panose="02010600030101010101" pitchFamily="2" charset="-122"/>
                <a:cs typeface="Times New Roman" pitchFamily="18" charset="0"/>
              </a:rPr>
              <a:t>4) Induced optical anisotropy: The </a:t>
            </a:r>
            <a:r>
              <a:rPr lang="en-US" altLang="zh-CN" sz="2400" dirty="0">
                <a:solidFill>
                  <a:srgbClr val="000000"/>
                </a:solidFill>
                <a:latin typeface="等线 Light" panose="02010600030101010101" pitchFamily="2" charset="-122"/>
                <a:cs typeface="Times New Roman" pitchFamily="18" charset="0"/>
              </a:rPr>
              <a:t>tuning </a:t>
            </a:r>
            <a:r>
              <a:rPr lang="en-US" altLang="zh-CN" sz="2400" dirty="0" smtClean="0">
                <a:solidFill>
                  <a:srgbClr val="000000"/>
                </a:solidFill>
                <a:latin typeface="等线 Light" panose="02010600030101010101" pitchFamily="2" charset="-122"/>
                <a:cs typeface="Times New Roman" pitchFamily="18" charset="0"/>
              </a:rPr>
              <a:t>o </a:t>
            </a:r>
            <a:r>
              <a:rPr lang="en-US" altLang="zh-CN" sz="2400" dirty="0">
                <a:solidFill>
                  <a:srgbClr val="000000"/>
                </a:solidFill>
                <a:latin typeface="等线 Light" panose="02010600030101010101" pitchFamily="2" charset="-122"/>
                <a:cs typeface="Times New Roman" pitchFamily="18" charset="0"/>
              </a:rPr>
              <a:t>the n, </a:t>
            </a:r>
            <a:r>
              <a:rPr lang="en-US" altLang="zh-CN" sz="2400" dirty="0" smtClean="0">
                <a:solidFill>
                  <a:srgbClr val="000000"/>
                </a:solidFill>
                <a:latin typeface="等线 Light" panose="02010600030101010101" pitchFamily="2" charset="-122"/>
                <a:cs typeface="Times New Roman" pitchFamily="18" charset="0"/>
                <a:sym typeface="Symbol"/>
              </a:rPr>
              <a:t> </a:t>
            </a:r>
            <a:endParaRPr lang="en-US" altLang="zh-CN" sz="2400" dirty="0">
              <a:solidFill>
                <a:srgbClr val="000000"/>
              </a:solidFill>
              <a:latin typeface="等线 Light" panose="02010600030101010101" pitchFamily="2" charset="-122"/>
              <a:cs typeface="Times New Roman" pitchFamily="18" charset="0"/>
            </a:endParaRPr>
          </a:p>
        </p:txBody>
      </p:sp>
      <p:sp>
        <p:nvSpPr>
          <p:cNvPr id="6" name="Rectangle 24"/>
          <p:cNvSpPr>
            <a:spLocks noChangeArrowheads="1"/>
          </p:cNvSpPr>
          <p:nvPr/>
        </p:nvSpPr>
        <p:spPr bwMode="auto">
          <a:xfrm>
            <a:off x="4644008" y="4252924"/>
            <a:ext cx="4824536" cy="261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ts val="1200"/>
              </a:spcBef>
              <a:buClr>
                <a:srgbClr val="000000"/>
              </a:buClr>
              <a:buSzPct val="70000"/>
              <a:buFont typeface="Wingdings" pitchFamily="2" charset="2"/>
              <a:buNone/>
            </a:pPr>
            <a:endParaRPr kumimoji="0" lang="en-US" altLang="zh-CN" dirty="0">
              <a:solidFill>
                <a:srgbClr val="000000"/>
              </a:solidFill>
              <a:latin typeface="Arial" pitchFamily="34" charset="0"/>
              <a:ea typeface="等线 Light" panose="02010600030101010101" pitchFamily="2" charset="-122"/>
            </a:endParaRPr>
          </a:p>
        </p:txBody>
      </p:sp>
      <p:sp>
        <p:nvSpPr>
          <p:cNvPr id="5" name="矩形 4"/>
          <p:cNvSpPr/>
          <p:nvPr/>
        </p:nvSpPr>
        <p:spPr>
          <a:xfrm>
            <a:off x="4211960" y="2928464"/>
            <a:ext cx="1295511" cy="707886"/>
          </a:xfrm>
          <a:prstGeom prst="rect">
            <a:avLst/>
          </a:prstGeom>
          <a:ln>
            <a:solidFill>
              <a:srgbClr val="C00000"/>
            </a:solidFill>
          </a:ln>
          <a:effectLst>
            <a:outerShdw blurRad="50800" dist="38100" dir="5400000" algn="t" rotWithShape="0">
              <a:prstClr val="black">
                <a:alpha val="40000"/>
              </a:prstClr>
            </a:outerShdw>
          </a:effectLst>
        </p:spPr>
        <p:txBody>
          <a:bodyPr wrap="square">
            <a:spAutoFit/>
          </a:bodyPr>
          <a:lstStyle/>
          <a:p>
            <a:r>
              <a:rPr kumimoji="0" lang="en-US" altLang="zh-CN" sz="4000" i="1" dirty="0">
                <a:solidFill>
                  <a:srgbClr val="000000"/>
                </a:solidFill>
                <a:latin typeface="等线 Light" panose="02010600030101010101" pitchFamily="2" charset="-122"/>
                <a:ea typeface="等线 Light" panose="02010600030101010101" pitchFamily="2" charset="-122"/>
                <a:cs typeface="Times New Roman" pitchFamily="18" charset="0"/>
              </a:rPr>
              <a:t>n,</a:t>
            </a:r>
            <a:r>
              <a:rPr kumimoji="0" lang="en-US" altLang="zh-CN" sz="4000"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sz="4000" dirty="0" smtClean="0">
                <a:solidFill>
                  <a:srgbClr val="C00000"/>
                </a:solidFill>
                <a:latin typeface="等线 Light" panose="02010600030101010101" pitchFamily="2" charset="-122"/>
                <a:ea typeface="等线 Light" panose="02010600030101010101" pitchFamily="2" charset="-122"/>
                <a:cs typeface="Times New Roman" pitchFamily="18" charset="0"/>
                <a:sym typeface="Symbol" panose="05050102010706020507" pitchFamily="18" charset="2"/>
              </a:rPr>
              <a:t></a:t>
            </a:r>
            <a:endParaRPr kumimoji="0" lang="en-US" altLang="zh-CN" sz="4000" i="1" dirty="0">
              <a:solidFill>
                <a:srgbClr val="C00000"/>
              </a:solidFill>
              <a:latin typeface="等线 Light" panose="02010600030101010101" pitchFamily="2" charset="-122"/>
              <a:ea typeface="等线 Light" panose="02010600030101010101" pitchFamily="2" charset="-122"/>
              <a:cs typeface="Times New Roman" pitchFamily="18" charset="0"/>
              <a:sym typeface="Symbol" pitchFamily="18" charset="2"/>
            </a:endParaRPr>
          </a:p>
        </p:txBody>
      </p:sp>
    </p:spTree>
    <p:extLst>
      <p:ext uri="{BB962C8B-B14F-4D97-AF65-F5344CB8AC3E}">
        <p14:creationId xmlns:p14="http://schemas.microsoft.com/office/powerpoint/2010/main" val="134766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1" descr="msotw9_temp0"/>
          <p:cNvPicPr>
            <a:picLocks noChangeAspect="1" noChangeArrowheads="1"/>
          </p:cNvPicPr>
          <p:nvPr/>
        </p:nvPicPr>
        <p:blipFill>
          <a:blip r:embed="rId4" cstate="print">
            <a:lum bright="-24000"/>
            <a:extLst>
              <a:ext uri="{28A0092B-C50C-407E-A947-70E740481C1C}">
                <a14:useLocalDpi xmlns:a14="http://schemas.microsoft.com/office/drawing/2010/main" val="0"/>
              </a:ext>
            </a:extLst>
          </a:blip>
          <a:srcRect l="3493"/>
          <a:stretch>
            <a:fillRect/>
          </a:stretch>
        </p:blipFill>
        <p:spPr bwMode="auto">
          <a:xfrm>
            <a:off x="539552" y="1557883"/>
            <a:ext cx="5364162"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2"/>
          <p:cNvSpPr>
            <a:spLocks noChangeArrowheads="1"/>
          </p:cNvSpPr>
          <p:nvPr/>
        </p:nvSpPr>
        <p:spPr bwMode="auto">
          <a:xfrm>
            <a:off x="6157664" y="1616601"/>
            <a:ext cx="25908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0" lang="en-US" altLang="zh-CN" sz="2800" dirty="0" smtClean="0">
                <a:solidFill>
                  <a:srgbClr val="000000"/>
                </a:solidFill>
                <a:latin typeface="等线 Light" panose="02010600030101010101" pitchFamily="2" charset="-122"/>
                <a:ea typeface="等线 Light" panose="02010600030101010101" pitchFamily="2" charset="-122"/>
                <a:cs typeface="Times New Roman" pitchFamily="18" charset="0"/>
              </a:rPr>
              <a:t>Lorentz oscillator</a:t>
            </a:r>
            <a:endParaRPr kumimoji="0" lang="en-US" altLang="zh-CN" sz="2800" dirty="0">
              <a:solidFill>
                <a:srgbClr val="000000"/>
              </a:solidFill>
              <a:latin typeface="等线 Light" panose="02010600030101010101" pitchFamily="2" charset="-122"/>
              <a:ea typeface="等线 Light" panose="02010600030101010101" pitchFamily="2" charset="-122"/>
              <a:cs typeface="Times New Roman" pitchFamily="18" charset="0"/>
            </a:endParaRPr>
          </a:p>
          <a:p>
            <a:r>
              <a:rPr kumimoji="0" lang="en-US" altLang="zh-CN" sz="2800" dirty="0">
                <a:solidFill>
                  <a:srgbClr val="000000"/>
                </a:solidFill>
                <a:latin typeface="等线 Light" panose="02010600030101010101" pitchFamily="2" charset="-122"/>
                <a:ea typeface="等线 Light" panose="02010600030101010101" pitchFamily="2" charset="-122"/>
                <a:cs typeface="Times New Roman" pitchFamily="18" charset="0"/>
              </a:rPr>
              <a:t>with</a:t>
            </a:r>
          </a:p>
          <a:p>
            <a:r>
              <a:rPr kumimoji="0" lang="el-GR" altLang="zh-CN" sz="2800" dirty="0">
                <a:solidFill>
                  <a:srgbClr val="000000"/>
                </a:solidFill>
                <a:latin typeface="等线 Light" panose="02010600030101010101" pitchFamily="2" charset="-122"/>
                <a:ea typeface="等线 Light" panose="02010600030101010101" pitchFamily="2" charset="-122"/>
                <a:cs typeface="Times New Roman" pitchFamily="18" charset="0"/>
              </a:rPr>
              <a:t>ω</a:t>
            </a:r>
            <a:r>
              <a:rPr kumimoji="0" lang="el-GR" altLang="zh-CN" sz="2800" baseline="-25000" dirty="0">
                <a:solidFill>
                  <a:srgbClr val="000000"/>
                </a:solidFill>
                <a:latin typeface="等线 Light" panose="02010600030101010101" pitchFamily="2" charset="-122"/>
                <a:ea typeface="等线 Light" panose="02010600030101010101" pitchFamily="2" charset="-122"/>
                <a:cs typeface="Times New Roman" pitchFamily="18" charset="0"/>
              </a:rPr>
              <a:t>0</a:t>
            </a:r>
            <a:r>
              <a:rPr kumimoji="0" lang="el-GR" altLang="zh-CN" sz="2800" dirty="0">
                <a:solidFill>
                  <a:srgbClr val="000000"/>
                </a:solidFill>
                <a:latin typeface="等线 Light" panose="02010600030101010101" pitchFamily="2" charset="-122"/>
                <a:ea typeface="等线 Light" panose="02010600030101010101" pitchFamily="2" charset="-122"/>
                <a:cs typeface="Times New Roman" pitchFamily="18" charset="0"/>
              </a:rPr>
              <a:t> = 100 </a:t>
            </a:r>
            <a:r>
              <a:rPr kumimoji="0" lang="en-US" altLang="zh-CN" sz="2800" dirty="0">
                <a:solidFill>
                  <a:srgbClr val="000000"/>
                </a:solidFill>
                <a:latin typeface="等线 Light" panose="02010600030101010101" pitchFamily="2" charset="-122"/>
                <a:ea typeface="等线 Light" panose="02010600030101010101" pitchFamily="2" charset="-122"/>
                <a:cs typeface="Times New Roman" pitchFamily="18" charset="0"/>
              </a:rPr>
              <a:t>THz</a:t>
            </a:r>
          </a:p>
          <a:p>
            <a:r>
              <a:rPr kumimoji="0" lang="el-GR" altLang="zh-CN" sz="2800" dirty="0">
                <a:solidFill>
                  <a:srgbClr val="000000"/>
                </a:solidFill>
                <a:latin typeface="等线 Light" panose="02010600030101010101" pitchFamily="2" charset="-122"/>
                <a:ea typeface="等线 Light" panose="02010600030101010101" pitchFamily="2" charset="-122"/>
                <a:cs typeface="Times New Roman" pitchFamily="18" charset="0"/>
              </a:rPr>
              <a:t>γ = 5 </a:t>
            </a:r>
            <a:r>
              <a:rPr kumimoji="0" lang="en-US" altLang="zh-CN" sz="2800" dirty="0">
                <a:solidFill>
                  <a:srgbClr val="000000"/>
                </a:solidFill>
                <a:latin typeface="等线 Light" panose="02010600030101010101" pitchFamily="2" charset="-122"/>
                <a:ea typeface="等线 Light" panose="02010600030101010101" pitchFamily="2" charset="-122"/>
                <a:cs typeface="Times New Roman" pitchFamily="18" charset="0"/>
              </a:rPr>
              <a:t>THz</a:t>
            </a:r>
          </a:p>
          <a:p>
            <a:r>
              <a:rPr kumimoji="0" lang="el-GR" altLang="zh-CN" sz="2800" dirty="0">
                <a:solidFill>
                  <a:srgbClr val="000000"/>
                </a:solidFill>
                <a:latin typeface="等线 Light" panose="02010600030101010101" pitchFamily="2" charset="-122"/>
                <a:ea typeface="等线 Light" panose="02010600030101010101" pitchFamily="2" charset="-122"/>
                <a:cs typeface="Times New Roman" pitchFamily="18" charset="0"/>
              </a:rPr>
              <a:t>ε</a:t>
            </a:r>
            <a:r>
              <a:rPr kumimoji="0" lang="en-US" altLang="zh-CN" sz="2800" baseline="-25000" dirty="0" err="1">
                <a:solidFill>
                  <a:srgbClr val="000000"/>
                </a:solidFill>
                <a:latin typeface="等线 Light" panose="02010600030101010101" pitchFamily="2" charset="-122"/>
                <a:ea typeface="等线 Light" panose="02010600030101010101" pitchFamily="2" charset="-122"/>
                <a:cs typeface="Times New Roman" pitchFamily="18" charset="0"/>
              </a:rPr>
              <a:t>st</a:t>
            </a:r>
            <a:r>
              <a:rPr kumimoji="0" lang="en-US" altLang="zh-CN" sz="2800" dirty="0">
                <a:solidFill>
                  <a:srgbClr val="000000"/>
                </a:solidFill>
                <a:latin typeface="等线 Light" panose="02010600030101010101" pitchFamily="2" charset="-122"/>
                <a:ea typeface="等线 Light" panose="02010600030101010101" pitchFamily="2" charset="-122"/>
                <a:cs typeface="Times New Roman" pitchFamily="18" charset="0"/>
              </a:rPr>
              <a:t> = 12.1</a:t>
            </a:r>
          </a:p>
          <a:p>
            <a:r>
              <a:rPr kumimoji="0" lang="el-GR" altLang="zh-CN" sz="2800" dirty="0">
                <a:solidFill>
                  <a:srgbClr val="000000"/>
                </a:solidFill>
                <a:latin typeface="等线 Light" panose="02010600030101010101" pitchFamily="2" charset="-122"/>
                <a:ea typeface="等线 Light" panose="02010600030101010101" pitchFamily="2" charset="-122"/>
                <a:cs typeface="Times New Roman" pitchFamily="18" charset="0"/>
              </a:rPr>
              <a:t>ε</a:t>
            </a:r>
            <a:r>
              <a:rPr kumimoji="0" lang="el-GR" altLang="zh-CN" sz="2800" baseline="-25000" dirty="0">
                <a:solidFill>
                  <a:srgbClr val="000000"/>
                </a:solidFill>
                <a:latin typeface="等线 Light" panose="02010600030101010101" pitchFamily="2" charset="-122"/>
                <a:ea typeface="等线 Light" panose="02010600030101010101" pitchFamily="2" charset="-122"/>
                <a:cs typeface="Times New Roman" pitchFamily="18" charset="0"/>
              </a:rPr>
              <a:t>∞</a:t>
            </a:r>
            <a:r>
              <a:rPr kumimoji="0" lang="el-GR" altLang="zh-CN" sz="2800" dirty="0">
                <a:solidFill>
                  <a:srgbClr val="000000"/>
                </a:solidFill>
                <a:latin typeface="等线 Light" panose="02010600030101010101" pitchFamily="2" charset="-122"/>
                <a:ea typeface="等线 Light" panose="02010600030101010101" pitchFamily="2" charset="-122"/>
                <a:cs typeface="Times New Roman" pitchFamily="18" charset="0"/>
              </a:rPr>
              <a:t> = </a:t>
            </a:r>
            <a:r>
              <a:rPr kumimoji="0" lang="el-GR" altLang="zh-CN" sz="2800" dirty="0" smtClean="0">
                <a:solidFill>
                  <a:srgbClr val="000000"/>
                </a:solidFill>
                <a:latin typeface="等线 Light" panose="02010600030101010101" pitchFamily="2" charset="-122"/>
                <a:ea typeface="等线 Light" panose="02010600030101010101" pitchFamily="2" charset="-122"/>
                <a:cs typeface="Times New Roman" pitchFamily="18" charset="0"/>
              </a:rPr>
              <a:t>10</a:t>
            </a:r>
            <a:endParaRPr kumimoji="0" lang="el-GR" altLang="zh-CN" sz="2800" dirty="0">
              <a:solidFill>
                <a:srgbClr val="000000"/>
              </a:solidFill>
              <a:latin typeface="等线 Light" panose="02010600030101010101" pitchFamily="2" charset="-122"/>
              <a:ea typeface="等线 Light" panose="02010600030101010101" pitchFamily="2" charset="-122"/>
              <a:cs typeface="Times New Roman" pitchFamily="18" charset="0"/>
            </a:endParaRPr>
          </a:p>
        </p:txBody>
      </p:sp>
      <p:sp>
        <p:nvSpPr>
          <p:cNvPr id="4" name="矩形 3"/>
          <p:cNvSpPr/>
          <p:nvPr/>
        </p:nvSpPr>
        <p:spPr>
          <a:xfrm>
            <a:off x="5862189" y="5565139"/>
            <a:ext cx="3281811" cy="1200329"/>
          </a:xfrm>
          <a:prstGeom prst="rect">
            <a:avLst/>
          </a:prstGeom>
        </p:spPr>
        <p:txBody>
          <a:bodyPr wrap="square">
            <a:spAutoFit/>
          </a:bodyPr>
          <a:lstStyle/>
          <a:p>
            <a:pPr marL="285750" indent="-285750">
              <a:buFont typeface="Arial" pitchFamily="34" charset="0"/>
              <a:buChar char="•"/>
              <a:defRPr/>
            </a:pPr>
            <a:r>
              <a:rPr kumimoji="0" lang="zh-CN" altLang="en-US"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a:t>
            </a:r>
            <a:r>
              <a:rPr kumimoji="0" lang="en-US" altLang="zh-CN" baseline="-25000"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o</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  </a:t>
            </a:r>
            <a:r>
              <a:rPr kumimoji="0" lang="zh-CN" altLang="en-US"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间</a:t>
            </a:r>
            <a:r>
              <a:rPr kumimoji="0" lang="zh-CN" altLang="en-US"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反常色散</a:t>
            </a:r>
            <a:endPar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endParaRPr>
          </a:p>
          <a:p>
            <a:pPr marL="285750" indent="-285750">
              <a:buFont typeface="Arial" pitchFamily="34" charset="0"/>
              <a:buChar char="•"/>
              <a:defRPr/>
            </a:pP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absorption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at </a:t>
            </a:r>
            <a:r>
              <a:rPr kumimoji="0" lang="el-GR" altLang="zh-CN" dirty="0">
                <a:solidFill>
                  <a:srgbClr val="000000"/>
                </a:solidFill>
                <a:latin typeface="等线 Light" panose="02010600030101010101" pitchFamily="2" charset="-122"/>
                <a:ea typeface="等线 Light" panose="02010600030101010101" pitchFamily="2" charset="-122"/>
                <a:cs typeface="Times New Roman" pitchFamily="18" charset="0"/>
              </a:rPr>
              <a:t>ω</a:t>
            </a:r>
            <a:r>
              <a:rPr kumimoji="0" lang="el-GR" altLang="zh-CN" baseline="-25000" dirty="0">
                <a:solidFill>
                  <a:srgbClr val="000000"/>
                </a:solidFill>
                <a:latin typeface="等线 Light" panose="02010600030101010101" pitchFamily="2" charset="-122"/>
                <a:ea typeface="等线 Light" panose="02010600030101010101" pitchFamily="2" charset="-122"/>
                <a:cs typeface="Times New Roman" pitchFamily="18" charset="0"/>
              </a:rPr>
              <a:t>0</a:t>
            </a:r>
          </a:p>
          <a:p>
            <a:pPr>
              <a:defRPr/>
            </a:pP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FWHM = </a:t>
            </a:r>
            <a:r>
              <a:rPr kumimoji="0" lang="el-GR"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γ</a:t>
            </a:r>
            <a:endPar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endParaRPr>
          </a:p>
        </p:txBody>
      </p:sp>
      <p:sp>
        <p:nvSpPr>
          <p:cNvPr id="10245" name="矩形 4"/>
          <p:cNvSpPr>
            <a:spLocks noChangeArrowheads="1"/>
          </p:cNvSpPr>
          <p:nvPr/>
        </p:nvSpPr>
        <p:spPr bwMode="auto">
          <a:xfrm>
            <a:off x="2303748" y="700332"/>
            <a:ext cx="40382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4000" dirty="0" smtClean="0">
                <a:solidFill>
                  <a:srgbClr val="0070C0"/>
                </a:solidFill>
                <a:latin typeface="等线 Light" panose="02010600030101010101" pitchFamily="2" charset="-122"/>
                <a:ea typeface="等线 Light" panose="02010600030101010101" pitchFamily="2" charset="-122"/>
                <a:cs typeface="Times New Roman" panose="02020603050405020304" pitchFamily="18" charset="0"/>
              </a:rPr>
              <a:t>Lorentz </a:t>
            </a:r>
            <a:r>
              <a:rPr kumimoji="0" lang="en-US" altLang="zh-CN" sz="4000" dirty="0">
                <a:solidFill>
                  <a:srgbClr val="0070C0"/>
                </a:solidFill>
                <a:latin typeface="等线 Light" panose="02010600030101010101" pitchFamily="2" charset="-122"/>
                <a:ea typeface="等线 Light" panose="02010600030101010101" pitchFamily="2" charset="-122"/>
                <a:cs typeface="Times New Roman" panose="02020603050405020304" pitchFamily="18" charset="0"/>
              </a:rPr>
              <a:t>oscillators</a:t>
            </a:r>
            <a:endParaRPr kumimoji="0" lang="zh-CN" altLang="en-US" sz="4000" dirty="0">
              <a:solidFill>
                <a:srgbClr val="0070C0"/>
              </a:solidFill>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418951" name="Picture 1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0482" y="1581609"/>
            <a:ext cx="5427384" cy="3682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088884" y="2175247"/>
            <a:ext cx="458780" cy="461665"/>
          </a:xfrm>
          <a:prstGeom prst="rect">
            <a:avLst/>
          </a:prstGeom>
        </p:spPr>
        <p:txBody>
          <a:bodyPr wrap="none">
            <a:spAutoFit/>
          </a:bodyPr>
          <a:lstStyle/>
          <a:p>
            <a:r>
              <a:rPr lang="zh-CN" altLang="en-US" dirty="0" smtClean="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5" name="矩形 4"/>
          <p:cNvSpPr/>
          <p:nvPr/>
        </p:nvSpPr>
        <p:spPr>
          <a:xfrm>
            <a:off x="2483768" y="2564904"/>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6" name="矩形 5"/>
          <p:cNvSpPr/>
          <p:nvPr/>
        </p:nvSpPr>
        <p:spPr>
          <a:xfrm>
            <a:off x="1835696" y="2276872"/>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7" name="矩形 6"/>
          <p:cNvSpPr/>
          <p:nvPr/>
        </p:nvSpPr>
        <p:spPr>
          <a:xfrm>
            <a:off x="1475656" y="3573016"/>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8" name="矩形 7"/>
          <p:cNvSpPr/>
          <p:nvPr/>
        </p:nvSpPr>
        <p:spPr>
          <a:xfrm>
            <a:off x="1979712" y="4149080"/>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14" name="矩形 13"/>
          <p:cNvSpPr/>
          <p:nvPr/>
        </p:nvSpPr>
        <p:spPr>
          <a:xfrm>
            <a:off x="8547200" y="5351536"/>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15" name="矩形 14"/>
          <p:cNvSpPr/>
          <p:nvPr/>
        </p:nvSpPr>
        <p:spPr>
          <a:xfrm>
            <a:off x="8530979" y="5827645"/>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9" name="矩形 8"/>
          <p:cNvSpPr/>
          <p:nvPr/>
        </p:nvSpPr>
        <p:spPr>
          <a:xfrm>
            <a:off x="8547200" y="3789040"/>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16" name="矩形 15"/>
          <p:cNvSpPr/>
          <p:nvPr/>
        </p:nvSpPr>
        <p:spPr>
          <a:xfrm>
            <a:off x="8532440" y="6165304"/>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17" name="矩形 16"/>
          <p:cNvSpPr/>
          <p:nvPr/>
        </p:nvSpPr>
        <p:spPr>
          <a:xfrm>
            <a:off x="8532440" y="4263479"/>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graphicFrame>
        <p:nvGraphicFramePr>
          <p:cNvPr id="18" name="Object 10"/>
          <p:cNvGraphicFramePr>
            <a:graphicFrameLocks noChangeAspect="1"/>
          </p:cNvGraphicFramePr>
          <p:nvPr>
            <p:extLst/>
          </p:nvPr>
        </p:nvGraphicFramePr>
        <p:xfrm>
          <a:off x="611560" y="5316190"/>
          <a:ext cx="4513676" cy="1530946"/>
        </p:xfrm>
        <a:graphic>
          <a:graphicData uri="http://schemas.openxmlformats.org/presentationml/2006/ole">
            <mc:AlternateContent xmlns:mc="http://schemas.openxmlformats.org/markup-compatibility/2006">
              <mc:Choice xmlns:v="urn:schemas-microsoft-com:vml" Requires="v">
                <p:oleObj spid="_x0000_s515226" name="公式" r:id="rId6" imgW="2260440" imgH="863280" progId="Equation.3">
                  <p:embed/>
                </p:oleObj>
              </mc:Choice>
              <mc:Fallback>
                <p:oleObj name="公式" r:id="rId6" imgW="2260440" imgH="863280" progId="Equation.3">
                  <p:embed/>
                  <p:pic>
                    <p:nvPicPr>
                      <p:cNvPr id="18" name="Object 10"/>
                      <p:cNvPicPr>
                        <a:picLocks noChangeAspect="1" noChangeArrowheads="1"/>
                      </p:cNvPicPr>
                      <p:nvPr/>
                    </p:nvPicPr>
                    <p:blipFill>
                      <a:blip r:embed="rId7"/>
                      <a:srcRect/>
                      <a:stretch>
                        <a:fillRect/>
                      </a:stretch>
                    </p:blipFill>
                    <p:spPr bwMode="auto">
                      <a:xfrm>
                        <a:off x="611560" y="5316190"/>
                        <a:ext cx="4513676" cy="1530946"/>
                      </a:xfrm>
                      <a:prstGeom prst="rect">
                        <a:avLst/>
                      </a:prstGeom>
                      <a:noFill/>
                      <a:extLst/>
                    </p:spPr>
                  </p:pic>
                </p:oleObj>
              </mc:Fallback>
            </mc:AlternateContent>
          </a:graphicData>
        </a:graphic>
      </p:graphicFrame>
    </p:spTree>
    <p:extLst>
      <p:ext uri="{BB962C8B-B14F-4D97-AF65-F5344CB8AC3E}">
        <p14:creationId xmlns:p14="http://schemas.microsoft.com/office/powerpoint/2010/main" val="2330474715"/>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Example: atomic absorption line</a:t>
            </a:r>
            <a:endParaRPr lang="zh-CN" altLang="en-US" dirty="0">
              <a:cs typeface="Times New Roman" panose="02020603050405020304" pitchFamily="18" charset="0"/>
            </a:endParaRPr>
          </a:p>
        </p:txBody>
      </p:sp>
      <p:pic>
        <p:nvPicPr>
          <p:cNvPr id="4638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628800"/>
            <a:ext cx="4331124" cy="3627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67544" y="5445224"/>
            <a:ext cx="8136904" cy="1200329"/>
          </a:xfrm>
          <a:prstGeom prst="rect">
            <a:avLst/>
          </a:prstGeom>
        </p:spPr>
        <p:txBody>
          <a:bodyPr wrap="square">
            <a:spAutoFit/>
          </a:bodyPr>
          <a:lstStyle/>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 sodium gas, N = 1×10</a:t>
            </a:r>
            <a:r>
              <a:rPr lang="en-US" altLang="zh-CN" baseline="30000" dirty="0">
                <a:latin typeface="等线 Light" panose="02010600030101010101" pitchFamily="2" charset="-122"/>
                <a:ea typeface="等线 Light" panose="02010600030101010101" pitchFamily="2" charset="-122"/>
                <a:cs typeface="Times New Roman" panose="02020603050405020304" pitchFamily="18" charset="0"/>
              </a:rPr>
              <a:t>17</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m</a:t>
            </a:r>
            <a:r>
              <a:rPr lang="en-US" altLang="zh-CN" baseline="30000" dirty="0">
                <a:latin typeface="等线 Light" panose="02010600030101010101" pitchFamily="2" charset="-122"/>
                <a:ea typeface="等线 Light" panose="02010600030101010101" pitchFamily="2" charset="-122"/>
                <a:cs typeface="Times New Roman" panose="02020603050405020304" pitchFamily="18" charset="0"/>
              </a:rPr>
              <a:t>–3</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(low density </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sym typeface="Symbol"/>
              </a:rPr>
              <a:t></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 </a:t>
            </a:r>
            <a:r>
              <a:rPr lang="en-US" altLang="zh-CN" i="1" dirty="0">
                <a:latin typeface="等线 Light" panose="02010600030101010101" pitchFamily="2" charset="-122"/>
                <a:ea typeface="等线 Light" panose="02010600030101010101" pitchFamily="2" charset="-122"/>
                <a:cs typeface="Times New Roman" panose="02020603050405020304" pitchFamily="18" charset="0"/>
              </a:rPr>
              <a:t>n</a:t>
            </a:r>
            <a:r>
              <a:rPr lang="en-US" altLang="zh-CN" baseline="-25000" dirty="0">
                <a:latin typeface="等线 Light" panose="02010600030101010101" pitchFamily="2" charset="-122"/>
                <a:ea typeface="等线 Light" panose="02010600030101010101" pitchFamily="2" charset="-122"/>
                <a:cs typeface="Times New Roman" panose="02020603050405020304" pitchFamily="18" charset="0"/>
              </a:rPr>
              <a:t>0</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sym typeface="Symbol"/>
              </a:rPr>
              <a:t></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1</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a:t>
            </a:r>
          </a:p>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 D</a:t>
            </a:r>
            <a:r>
              <a:rPr lang="en-US" altLang="zh-CN" baseline="-25000" dirty="0">
                <a:latin typeface="等线 Light" panose="02010600030101010101" pitchFamily="2" charset="-122"/>
                <a:ea typeface="等线 Light" panose="02010600030101010101" pitchFamily="2" charset="-122"/>
                <a:cs typeface="Times New Roman" panose="02020603050405020304" pitchFamily="18" charset="0"/>
              </a:rPr>
              <a:t>2</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line at 589.0 nm, hyperfine component with FWHM = 100 MHz</a:t>
            </a:r>
            <a:endParaRPr lang="zh-CN" altLang="en-US" dirty="0">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4638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8004" y="1606550"/>
            <a:ext cx="3182564" cy="2580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8013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1"/>
          <p:cNvSpPr>
            <a:spLocks noChangeArrowheads="1"/>
          </p:cNvSpPr>
          <p:nvPr/>
        </p:nvSpPr>
        <p:spPr bwMode="auto">
          <a:xfrm>
            <a:off x="4441576" y="1466200"/>
            <a:ext cx="47450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Resonant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frequencies:</a:t>
            </a:r>
          </a:p>
          <a:p>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phonons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IR/ valence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electrons </a:t>
            </a:r>
            <a:r>
              <a:rPr kumimoji="0" lang="en-US" altLang="zh-CN" dirty="0" err="1" smtClean="0">
                <a:solidFill>
                  <a:srgbClr val="000000"/>
                </a:solidFill>
                <a:latin typeface="等线 Light" panose="02010600030101010101" pitchFamily="2" charset="-122"/>
                <a:ea typeface="等线 Light" panose="02010600030101010101" pitchFamily="2" charset="-122"/>
                <a:cs typeface="Times New Roman" pitchFamily="18" charset="0"/>
              </a:rPr>
              <a:t>vis</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/UV core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electrons X-ray</a:t>
            </a:r>
            <a:endParaRPr kumimoji="0" lang="zh-CN" altLang="en-US" dirty="0">
              <a:solidFill>
                <a:srgbClr val="000000"/>
              </a:solidFill>
              <a:latin typeface="等线 Light" panose="02010600030101010101" pitchFamily="2" charset="-122"/>
              <a:ea typeface="等线 Light" panose="02010600030101010101" pitchFamily="2" charset="-122"/>
              <a:cs typeface="Times New Roman" pitchFamily="18" charset="0"/>
            </a:endParaRPr>
          </a:p>
        </p:txBody>
      </p:sp>
      <p:sp>
        <p:nvSpPr>
          <p:cNvPr id="5" name="矩形 4"/>
          <p:cNvSpPr/>
          <p:nvPr/>
        </p:nvSpPr>
        <p:spPr>
          <a:xfrm>
            <a:off x="4458587" y="4221088"/>
            <a:ext cx="4572000" cy="2308324"/>
          </a:xfrm>
          <a:prstGeom prst="rect">
            <a:avLst/>
          </a:prstGeom>
        </p:spPr>
        <p:txBody>
          <a:bodyPr>
            <a:spAutoFit/>
          </a:bodyPr>
          <a:lstStyle/>
          <a:p>
            <a:pPr>
              <a:defRPr/>
            </a:pPr>
            <a:r>
              <a:rPr kumimoji="0" lang="en-US" altLang="zh-CN" dirty="0">
                <a:solidFill>
                  <a:srgbClr val="000000"/>
                </a:solidFill>
                <a:latin typeface="SymbolMT"/>
                <a:ea typeface="等线 Light" panose="02010600030101010101" pitchFamily="2" charset="-122"/>
              </a:rPr>
              <a:t>• </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rPr>
              <a:t>f</a:t>
            </a:r>
            <a:r>
              <a:rPr kumimoji="0" lang="en-US" altLang="zh-CN" i="1" baseline="-25000" dirty="0">
                <a:solidFill>
                  <a:srgbClr val="000000"/>
                </a:solidFill>
                <a:latin typeface="等线 Light" panose="02010600030101010101" pitchFamily="2" charset="-122"/>
                <a:ea typeface="等线 Light" panose="02010600030101010101" pitchFamily="2" charset="-122"/>
                <a:cs typeface="Times New Roman" pitchFamily="18" charset="0"/>
              </a:rPr>
              <a:t>j</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b="1" dirty="0">
                <a:solidFill>
                  <a:srgbClr val="000000"/>
                </a:solidFill>
                <a:latin typeface="等线 Light" panose="02010600030101010101" pitchFamily="2" charset="-122"/>
                <a:ea typeface="等线 Light" panose="02010600030101010101" pitchFamily="2" charset="-122"/>
                <a:cs typeface="Times New Roman" pitchFamily="18" charset="0"/>
              </a:rPr>
              <a:t>oscillator </a:t>
            </a:r>
            <a:r>
              <a:rPr kumimoji="0" lang="en-US" altLang="zh-CN" b="1" dirty="0" smtClean="0">
                <a:solidFill>
                  <a:srgbClr val="000000"/>
                </a:solidFill>
                <a:latin typeface="等线 Light" panose="02010600030101010101" pitchFamily="2" charset="-122"/>
                <a:ea typeface="等线 Light" panose="02010600030101010101" pitchFamily="2" charset="-122"/>
                <a:cs typeface="Times New Roman" pitchFamily="18" charset="0"/>
              </a:rPr>
              <a:t>strength</a:t>
            </a:r>
          </a:p>
          <a:p>
            <a:pPr>
              <a:defRPr/>
            </a:pPr>
            <a:endParaRPr kumimoji="0" lang="en-US" altLang="zh-CN" b="1" dirty="0">
              <a:solidFill>
                <a:srgbClr val="000000"/>
              </a:solidFill>
              <a:latin typeface="等线 Light" panose="02010600030101010101" pitchFamily="2" charset="-122"/>
              <a:ea typeface="等线 Light" panose="02010600030101010101" pitchFamily="2" charset="-122"/>
              <a:cs typeface="Times New Roman" pitchFamily="18" charset="0"/>
            </a:endParaRPr>
          </a:p>
          <a:p>
            <a:pPr>
              <a:defRPr/>
            </a:pP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classical theory ⇒ </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rPr>
              <a:t>f</a:t>
            </a:r>
            <a:r>
              <a:rPr kumimoji="0" lang="en-US" altLang="zh-CN" i="1" baseline="-25000" dirty="0">
                <a:solidFill>
                  <a:srgbClr val="000000"/>
                </a:solidFill>
                <a:latin typeface="等线 Light" panose="02010600030101010101" pitchFamily="2" charset="-122"/>
                <a:ea typeface="等线 Light" panose="02010600030101010101" pitchFamily="2" charset="-122"/>
                <a:cs typeface="Times New Roman" pitchFamily="18" charset="0"/>
              </a:rPr>
              <a:t>j</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1</a:t>
            </a:r>
          </a:p>
          <a:p>
            <a:pPr>
              <a:defRPr/>
            </a:pPr>
            <a:endPar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endParaRPr>
          </a:p>
          <a:p>
            <a:pPr marL="355600" indent="-355600">
              <a:defRPr/>
            </a:pP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quantum theory ⇒ </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rPr>
              <a:t>f</a:t>
            </a:r>
            <a:r>
              <a:rPr kumimoji="0" lang="en-US" altLang="zh-CN" i="1" baseline="-25000" dirty="0">
                <a:solidFill>
                  <a:srgbClr val="000000"/>
                </a:solidFill>
                <a:latin typeface="等线 Light" panose="02010600030101010101" pitchFamily="2" charset="-122"/>
                <a:ea typeface="等线 Light" panose="02010600030101010101" pitchFamily="2" charset="-122"/>
                <a:cs typeface="Times New Roman" pitchFamily="18" charset="0"/>
              </a:rPr>
              <a:t>j</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determined by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transition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probability,</a:t>
            </a:r>
            <a:endParaRPr kumimoji="0" lang="zh-CN" altLang="en-US" dirty="0">
              <a:solidFill>
                <a:srgbClr val="000000"/>
              </a:solidFill>
              <a:latin typeface="等线 Light" panose="02010600030101010101" pitchFamily="2" charset="-122"/>
              <a:ea typeface="等线 Light" panose="02010600030101010101" pitchFamily="2" charset="-122"/>
              <a:cs typeface="Times New Roman" pitchFamily="18" charset="0"/>
            </a:endParaRPr>
          </a:p>
        </p:txBody>
      </p:sp>
      <p:pic>
        <p:nvPicPr>
          <p:cNvPr id="13316" name="Picture 5" descr="msotw9_temp0"/>
          <p:cNvPicPr>
            <a:picLocks noChangeAspect="1" noChangeArrowheads="1"/>
          </p:cNvPicPr>
          <p:nvPr/>
        </p:nvPicPr>
        <p:blipFill>
          <a:blip r:embed="rId4" cstate="print">
            <a:lum bright="-24000"/>
            <a:extLst>
              <a:ext uri="{28A0092B-C50C-407E-A947-70E740481C1C}">
                <a14:useLocalDpi xmlns:a14="http://schemas.microsoft.com/office/drawing/2010/main" val="0"/>
              </a:ext>
            </a:extLst>
          </a:blip>
          <a:srcRect r="3781"/>
          <a:stretch>
            <a:fillRect/>
          </a:stretch>
        </p:blipFill>
        <p:spPr bwMode="auto">
          <a:xfrm>
            <a:off x="437455" y="1592263"/>
            <a:ext cx="3846513"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7" name="对象 6"/>
          <p:cNvGraphicFramePr>
            <a:graphicFrameLocks noChangeAspect="1"/>
          </p:cNvGraphicFramePr>
          <p:nvPr>
            <p:extLst/>
          </p:nvPr>
        </p:nvGraphicFramePr>
        <p:xfrm>
          <a:off x="4474972" y="3035077"/>
          <a:ext cx="4019550" cy="868362"/>
        </p:xfrm>
        <a:graphic>
          <a:graphicData uri="http://schemas.openxmlformats.org/presentationml/2006/ole">
            <mc:AlternateContent xmlns:mc="http://schemas.openxmlformats.org/markup-compatibility/2006">
              <mc:Choice xmlns:v="urn:schemas-microsoft-com:vml" Requires="v">
                <p:oleObj spid="_x0000_s516402" name="公式" r:id="rId5" imgW="2323800" imgH="507960" progId="Equation.3">
                  <p:embed/>
                </p:oleObj>
              </mc:Choice>
              <mc:Fallback>
                <p:oleObj name="公式" r:id="rId5" imgW="2323800" imgH="507960" progId="Equation.3">
                  <p:embed/>
                  <p:pic>
                    <p:nvPicPr>
                      <p:cNvPr id="13317" name="对象 6"/>
                      <p:cNvPicPr>
                        <a:picLocks noChangeAspect="1" noChangeArrowheads="1"/>
                      </p:cNvPicPr>
                      <p:nvPr/>
                    </p:nvPicPr>
                    <p:blipFill>
                      <a:blip r:embed="rId6"/>
                      <a:srcRect/>
                      <a:stretch>
                        <a:fillRect/>
                      </a:stretch>
                    </p:blipFill>
                    <p:spPr bwMode="auto">
                      <a:xfrm>
                        <a:off x="4474972" y="3035077"/>
                        <a:ext cx="4019550" cy="86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8" name="对象 8"/>
          <p:cNvGraphicFramePr>
            <a:graphicFrameLocks noChangeAspect="1"/>
          </p:cNvGraphicFramePr>
          <p:nvPr>
            <p:extLst/>
          </p:nvPr>
        </p:nvGraphicFramePr>
        <p:xfrm>
          <a:off x="8040497" y="6067747"/>
          <a:ext cx="908050" cy="565150"/>
        </p:xfrm>
        <a:graphic>
          <a:graphicData uri="http://schemas.openxmlformats.org/presentationml/2006/ole">
            <mc:AlternateContent xmlns:mc="http://schemas.openxmlformats.org/markup-compatibility/2006">
              <mc:Choice xmlns:v="urn:schemas-microsoft-com:vml" Requires="v">
                <p:oleObj spid="_x0000_s516403" name="公式" r:id="rId7" imgW="571320" imgH="355320" progId="Equation.3">
                  <p:embed/>
                </p:oleObj>
              </mc:Choice>
              <mc:Fallback>
                <p:oleObj name="公式" r:id="rId7" imgW="571320" imgH="355320" progId="Equation.3">
                  <p:embed/>
                  <p:pic>
                    <p:nvPicPr>
                      <p:cNvPr id="13318" name="对象 8"/>
                      <p:cNvPicPr>
                        <a:picLocks noChangeAspect="1" noChangeArrowheads="1"/>
                      </p:cNvPicPr>
                      <p:nvPr/>
                    </p:nvPicPr>
                    <p:blipFill>
                      <a:blip r:embed="rId8"/>
                      <a:srcRect/>
                      <a:stretch>
                        <a:fillRect/>
                      </a:stretch>
                    </p:blipFill>
                    <p:spPr bwMode="auto">
                      <a:xfrm>
                        <a:off x="8040497" y="6067747"/>
                        <a:ext cx="908050" cy="565150"/>
                      </a:xfrm>
                      <a:prstGeom prst="rect">
                        <a:avLst/>
                      </a:prstGeom>
                      <a:noFill/>
                      <a:extLst/>
                    </p:spPr>
                  </p:pic>
                </p:oleObj>
              </mc:Fallback>
            </mc:AlternateContent>
          </a:graphicData>
        </a:graphic>
      </p:graphicFrame>
      <p:sp>
        <p:nvSpPr>
          <p:cNvPr id="13319" name="矩形 9"/>
          <p:cNvSpPr>
            <a:spLocks noChangeArrowheads="1"/>
          </p:cNvSpPr>
          <p:nvPr/>
        </p:nvSpPr>
        <p:spPr bwMode="auto">
          <a:xfrm>
            <a:off x="2267744" y="620688"/>
            <a:ext cx="445025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4000" dirty="0">
                <a:solidFill>
                  <a:srgbClr val="0070C0"/>
                </a:solidFill>
                <a:latin typeface="等线 Light" panose="02010600030101010101" pitchFamily="2" charset="-122"/>
                <a:ea typeface="等线 Light" panose="02010600030101010101" pitchFamily="2" charset="-122"/>
                <a:cs typeface="Times New Roman" panose="02020603050405020304" pitchFamily="18" charset="0"/>
              </a:rPr>
              <a:t>Multiple</a:t>
            </a:r>
            <a:r>
              <a:rPr kumimoji="0" lang="en-US" altLang="zh-CN" sz="4000" dirty="0">
                <a:solidFill>
                  <a:srgbClr val="0070C0"/>
                </a:solidFill>
                <a:latin typeface="Arial" pitchFamily="34" charset="0"/>
                <a:ea typeface="等线 Light" panose="02010600030101010101" pitchFamily="2" charset="-122"/>
              </a:rPr>
              <a:t> </a:t>
            </a:r>
            <a:r>
              <a:rPr kumimoji="0" lang="en-US" altLang="zh-CN" sz="4000" dirty="0">
                <a:solidFill>
                  <a:srgbClr val="0070C0"/>
                </a:solidFill>
                <a:latin typeface="等线 Light" panose="02010600030101010101" pitchFamily="2" charset="-122"/>
                <a:ea typeface="等线 Light" panose="02010600030101010101" pitchFamily="2" charset="-122"/>
                <a:cs typeface="Times New Roman" panose="02020603050405020304" pitchFamily="18" charset="0"/>
              </a:rPr>
              <a:t>resonances</a:t>
            </a:r>
            <a:endParaRPr kumimoji="0" lang="zh-CN" altLang="en-US" sz="4000" dirty="0">
              <a:solidFill>
                <a:srgbClr val="0070C0"/>
              </a:solidFill>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420116" name="Picture 27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7455" y="1609394"/>
            <a:ext cx="3811527" cy="48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8265132" y="4913585"/>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11" name="矩形 10"/>
          <p:cNvSpPr/>
          <p:nvPr/>
        </p:nvSpPr>
        <p:spPr>
          <a:xfrm>
            <a:off x="1664948" y="2204864"/>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12" name="矩形 11"/>
          <p:cNvSpPr/>
          <p:nvPr/>
        </p:nvSpPr>
        <p:spPr>
          <a:xfrm>
            <a:off x="2529044" y="2391271"/>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13" name="矩形 12"/>
          <p:cNvSpPr/>
          <p:nvPr/>
        </p:nvSpPr>
        <p:spPr>
          <a:xfrm>
            <a:off x="3131840" y="2535287"/>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15" name="矩形 14"/>
          <p:cNvSpPr/>
          <p:nvPr/>
        </p:nvSpPr>
        <p:spPr>
          <a:xfrm>
            <a:off x="1907704" y="2564904"/>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16" name="矩形 15"/>
          <p:cNvSpPr/>
          <p:nvPr/>
        </p:nvSpPr>
        <p:spPr>
          <a:xfrm>
            <a:off x="2673060" y="2708920"/>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4" name="矩形 3"/>
          <p:cNvSpPr/>
          <p:nvPr/>
        </p:nvSpPr>
        <p:spPr>
          <a:xfrm>
            <a:off x="1115616" y="2420888"/>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20" name="矩形 19"/>
          <p:cNvSpPr/>
          <p:nvPr/>
        </p:nvSpPr>
        <p:spPr>
          <a:xfrm>
            <a:off x="3465148" y="2895327"/>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6" name="矩形 5"/>
          <p:cNvSpPr/>
          <p:nvPr/>
        </p:nvSpPr>
        <p:spPr>
          <a:xfrm>
            <a:off x="1547664" y="3284984"/>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
        <p:nvSpPr>
          <p:cNvPr id="23" name="矩形 22"/>
          <p:cNvSpPr/>
          <p:nvPr/>
        </p:nvSpPr>
        <p:spPr>
          <a:xfrm>
            <a:off x="2817076" y="3356992"/>
            <a:ext cx="458780" cy="461665"/>
          </a:xfrm>
          <a:prstGeom prst="rect">
            <a:avLst/>
          </a:prstGeom>
        </p:spPr>
        <p:txBody>
          <a:bodyPr wrap="none">
            <a:spAutoFit/>
          </a:bodyPr>
          <a:lstStyle/>
          <a:p>
            <a:r>
              <a:rPr lang="zh-CN" altLang="en-US" dirty="0">
                <a:latin typeface="等线 Light" panose="02010600030101010101" pitchFamily="2" charset="-122"/>
                <a:ea typeface="等线 Light" panose="02010600030101010101" pitchFamily="2" charset="-122"/>
                <a:sym typeface="Wingdings 2"/>
              </a:rPr>
              <a:t></a:t>
            </a:r>
            <a:endParaRPr lang="zh-CN" altLang="en-US"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34752079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4" grpId="0"/>
      <p:bldP spid="20" grpId="0"/>
      <p:bldP spid="6"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5" descr="msotw9_temp0"/>
          <p:cNvPicPr>
            <a:picLocks noChangeAspect="1" noChangeArrowheads="1"/>
          </p:cNvPicPr>
          <p:nvPr/>
        </p:nvPicPr>
        <p:blipFill>
          <a:blip r:embed="rId3" cstate="print">
            <a:lum bright="-18000"/>
            <a:extLst>
              <a:ext uri="{28A0092B-C50C-407E-A947-70E740481C1C}">
                <a14:useLocalDpi xmlns:a14="http://schemas.microsoft.com/office/drawing/2010/main" val="0"/>
              </a:ext>
            </a:extLst>
          </a:blip>
          <a:srcRect r="3929"/>
          <a:stretch>
            <a:fillRect/>
          </a:stretch>
        </p:blipFill>
        <p:spPr bwMode="auto">
          <a:xfrm>
            <a:off x="541344" y="1528018"/>
            <a:ext cx="4216681" cy="516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9"/>
          <p:cNvSpPr>
            <a:spLocks noChangeArrowheads="1"/>
          </p:cNvSpPr>
          <p:nvPr/>
        </p:nvSpPr>
        <p:spPr bwMode="auto">
          <a:xfrm>
            <a:off x="2267744" y="548680"/>
            <a:ext cx="42771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4000" dirty="0" smtClean="0">
                <a:solidFill>
                  <a:srgbClr val="0070C0"/>
                </a:solidFill>
                <a:latin typeface="等线 Light" panose="02010600030101010101" pitchFamily="2" charset="-122"/>
                <a:ea typeface="等线 Light" panose="02010600030101010101" pitchFamily="2" charset="-122"/>
              </a:rPr>
              <a:t>Experimental: SiO</a:t>
            </a:r>
            <a:r>
              <a:rPr kumimoji="0" lang="en-US" altLang="zh-CN" sz="4000" baseline="-25000" dirty="0" smtClean="0">
                <a:solidFill>
                  <a:srgbClr val="0070C0"/>
                </a:solidFill>
                <a:latin typeface="等线 Light" panose="02010600030101010101" pitchFamily="2" charset="-122"/>
                <a:ea typeface="等线 Light" panose="02010600030101010101" pitchFamily="2" charset="-122"/>
              </a:rPr>
              <a:t>2</a:t>
            </a:r>
            <a:endParaRPr kumimoji="0" lang="zh-CN" altLang="en-US" sz="4000" baseline="-25000" dirty="0">
              <a:solidFill>
                <a:srgbClr val="0070C0"/>
              </a:solidFill>
              <a:latin typeface="等线 Light" panose="02010600030101010101" pitchFamily="2" charset="-122"/>
              <a:ea typeface="等线 Light" panose="02010600030101010101" pitchFamily="2" charset="-122"/>
            </a:endParaRPr>
          </a:p>
        </p:txBody>
      </p:sp>
      <p:pic>
        <p:nvPicPr>
          <p:cNvPr id="9" name="Picture 5" descr="msotw9_temp0"/>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r="3781"/>
          <a:stretch>
            <a:fillRect/>
          </a:stretch>
        </p:blipFill>
        <p:spPr bwMode="auto">
          <a:xfrm>
            <a:off x="4788024" y="1556792"/>
            <a:ext cx="4045930" cy="5148000"/>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648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023" y="1542110"/>
            <a:ext cx="4233102"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147347" y="5200901"/>
            <a:ext cx="1903085" cy="461665"/>
          </a:xfrm>
          <a:prstGeom prst="rect">
            <a:avLst/>
          </a:prstGeom>
        </p:spPr>
        <p:txBody>
          <a:bodyPr wrap="none">
            <a:spAutoFit/>
          </a:bodyPr>
          <a:lstStyle/>
          <a:p>
            <a:r>
              <a:rPr kumimoji="0" lang="en-US" altLang="zh-CN" dirty="0" smtClean="0">
                <a:solidFill>
                  <a:srgbClr val="0070C0"/>
                </a:solidFill>
                <a:latin typeface="等线 Light" panose="02010600030101010101" pitchFamily="2" charset="-122"/>
                <a:ea typeface="等线 Light" panose="02010600030101010101" pitchFamily="2" charset="-122"/>
                <a:cs typeface="Times New Roman" pitchFamily="18" charset="0"/>
              </a:rPr>
              <a:t>Transparency</a:t>
            </a:r>
            <a:endParaRPr lang="zh-CN" altLang="en-US" dirty="0">
              <a:solidFill>
                <a:srgbClr val="0070C0"/>
              </a:solidFill>
              <a:latin typeface="等线 Light" panose="02010600030101010101" pitchFamily="2" charset="-122"/>
              <a:ea typeface="等线 Light" panose="02010600030101010101" pitchFamily="2" charset="-122"/>
            </a:endParaRPr>
          </a:p>
        </p:txBody>
      </p:sp>
      <p:sp>
        <p:nvSpPr>
          <p:cNvPr id="5" name="矩形 4"/>
          <p:cNvSpPr/>
          <p:nvPr/>
        </p:nvSpPr>
        <p:spPr>
          <a:xfrm>
            <a:off x="2471414" y="3212976"/>
            <a:ext cx="1516762" cy="461665"/>
          </a:xfrm>
          <a:prstGeom prst="rect">
            <a:avLst/>
          </a:prstGeom>
        </p:spPr>
        <p:txBody>
          <a:bodyPr wrap="none">
            <a:spAutoFit/>
          </a:bodyPr>
          <a:lstStyle/>
          <a:p>
            <a:r>
              <a:rPr kumimoji="0" lang="en-US" altLang="zh-CN" dirty="0">
                <a:solidFill>
                  <a:srgbClr val="0070C0"/>
                </a:solidFill>
                <a:latin typeface="等线 Light" panose="02010600030101010101" pitchFamily="2" charset="-122"/>
                <a:ea typeface="等线 Light" panose="02010600030101010101" pitchFamily="2" charset="-122"/>
                <a:cs typeface="Times New Roman" pitchFamily="18" charset="0"/>
              </a:rPr>
              <a:t>band gap </a:t>
            </a:r>
            <a:endParaRPr lang="zh-CN" altLang="en-US" dirty="0">
              <a:solidFill>
                <a:srgbClr val="0070C0"/>
              </a:solidFill>
              <a:latin typeface="等线 Light" panose="02010600030101010101" pitchFamily="2" charset="-122"/>
              <a:ea typeface="等线 Light" panose="02010600030101010101" pitchFamily="2" charset="-122"/>
            </a:endParaRPr>
          </a:p>
        </p:txBody>
      </p:sp>
      <p:sp>
        <p:nvSpPr>
          <p:cNvPr id="8" name="矩形 7"/>
          <p:cNvSpPr/>
          <p:nvPr/>
        </p:nvSpPr>
        <p:spPr>
          <a:xfrm>
            <a:off x="1547664" y="4725144"/>
            <a:ext cx="1199367" cy="461665"/>
          </a:xfrm>
          <a:prstGeom prst="rect">
            <a:avLst/>
          </a:prstGeom>
        </p:spPr>
        <p:txBody>
          <a:bodyPr wrap="none">
            <a:spAutoFit/>
          </a:bodyPr>
          <a:lstStyle/>
          <a:p>
            <a:r>
              <a:rPr kumimoji="0" lang="en-US" altLang="zh-CN" dirty="0">
                <a:solidFill>
                  <a:srgbClr val="0070C0"/>
                </a:solidFill>
                <a:latin typeface="等线 Light" panose="02010600030101010101" pitchFamily="2" charset="-122"/>
                <a:ea typeface="等线 Light" panose="02010600030101010101" pitchFamily="2" charset="-122"/>
                <a:cs typeface="Times New Roman" pitchFamily="18" charset="0"/>
              </a:rPr>
              <a:t>phonon</a:t>
            </a:r>
            <a:endParaRPr lang="zh-CN" altLang="en-US" dirty="0">
              <a:solidFill>
                <a:srgbClr val="0070C0"/>
              </a:solidFill>
              <a:latin typeface="等线 Light" panose="02010600030101010101" pitchFamily="2" charset="-122"/>
              <a:ea typeface="等线 Light" panose="02010600030101010101" pitchFamily="2" charset="-122"/>
            </a:endParaRPr>
          </a:p>
        </p:txBody>
      </p:sp>
      <p:cxnSp>
        <p:nvCxnSpPr>
          <p:cNvPr id="4" name="直接连接符 3"/>
          <p:cNvCxnSpPr/>
          <p:nvPr/>
        </p:nvCxnSpPr>
        <p:spPr bwMode="auto">
          <a:xfrm flipH="1">
            <a:off x="1547664" y="3140968"/>
            <a:ext cx="2952328" cy="0"/>
          </a:xfrm>
          <a:prstGeom prst="line">
            <a:avLst/>
          </a:prstGeom>
          <a:noFill/>
          <a:ln w="12700" cap="flat" cmpd="sng" algn="ctr">
            <a:solidFill>
              <a:srgbClr val="C00000"/>
            </a:solidFill>
            <a:prstDash val="sysDash"/>
            <a:round/>
            <a:headEnd type="none" w="med" len="med"/>
            <a:tailEnd type="none" w="med" len="med"/>
          </a:ln>
          <a:effectLst/>
        </p:spPr>
      </p:cxnSp>
    </p:spTree>
    <p:extLst>
      <p:ext uri="{BB962C8B-B14F-4D97-AF65-F5344CB8AC3E}">
        <p14:creationId xmlns:p14="http://schemas.microsoft.com/office/powerpoint/2010/main" val="1044855920"/>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Appendix: Local field corrections</a:t>
            </a:r>
            <a:endParaRPr lang="zh-CN" altLang="en-US" dirty="0">
              <a:cs typeface="Times New Roman" panose="02020603050405020304" pitchFamily="18" charset="0"/>
            </a:endParaRPr>
          </a:p>
        </p:txBody>
      </p:sp>
      <p:pic>
        <p:nvPicPr>
          <p:cNvPr id="466946" name="Picture 2"/>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1556793"/>
            <a:ext cx="2927412"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552" y="5877272"/>
            <a:ext cx="8280920"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rPr>
              <a:t>local </a:t>
            </a:r>
            <a:r>
              <a:rPr kumimoji="1" lang="en-US" altLang="zh-CN" sz="2400" b="0" i="0" u="none" strike="noStrike" kern="1200" cap="none" spc="0" normalizeH="0" baseline="0" noProof="0" dirty="0" err="1" smtClean="0">
                <a:ln>
                  <a:noFill/>
                </a:ln>
                <a:solidFill>
                  <a:srgbClr val="000000"/>
                </a:solidFill>
                <a:effectLst/>
                <a:uLnTx/>
                <a:uFillTx/>
                <a:latin typeface="等线 Light" panose="02010600030101010101" pitchFamily="2" charset="-122"/>
                <a:ea typeface="等线 Light" panose="02010600030101010101" pitchFamily="2" charset="-122"/>
              </a:rPr>
              <a:t>field</a:t>
            </a:r>
            <a:r>
              <a:rPr kumimoji="1" lang="en-US" altLang="zh-CN" sz="2400" b="0" i="0" u="none" strike="noStrike" kern="1200" cap="none" spc="0" normalizeH="0" baseline="0" noProof="0" dirty="0" err="1" smtClean="0">
                <a:ln>
                  <a:noFill/>
                </a:ln>
                <a:solidFill>
                  <a:srgbClr val="000000"/>
                </a:solidFill>
                <a:effectLst/>
                <a:uLnTx/>
                <a:uFillTx/>
                <a:latin typeface="等线 Light" panose="02010600030101010101" pitchFamily="2" charset="-122"/>
                <a:ea typeface="等线 Light" panose="02010600030101010101" pitchFamily="2" charset="-122"/>
                <a:sym typeface="Symbol"/>
              </a:rPr>
              <a:t></a:t>
            </a:r>
            <a:r>
              <a:rPr kumimoji="1" lang="en-US" altLang="zh-CN" sz="2400" b="0" i="0" u="none" strike="noStrike" kern="1200" cap="none" spc="0" normalizeH="0" baseline="0" noProof="0" dirty="0" err="1" smtClean="0">
                <a:ln>
                  <a:noFill/>
                </a:ln>
                <a:solidFill>
                  <a:srgbClr val="000000"/>
                </a:solidFill>
                <a:effectLst/>
                <a:uLnTx/>
                <a:uFillTx/>
                <a:latin typeface="等线 Light" panose="02010600030101010101" pitchFamily="2" charset="-122"/>
                <a:ea typeface="等线 Light" panose="02010600030101010101" pitchFamily="2" charset="-122"/>
              </a:rPr>
              <a:t>applied</a:t>
            </a:r>
            <a:r>
              <a:rPr kumimoji="1"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rPr>
              <a:t> </a:t>
            </a:r>
            <a:r>
              <a:rPr kumimoji="1" lang="en-US" altLang="zh-CN" sz="24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rPr>
              <a:t>field in dense medium</a:t>
            </a:r>
            <a:endParaRPr kumimoji="1" lang="zh-CN" altLang="en-US" sz="24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endParaRPr>
          </a:p>
        </p:txBody>
      </p:sp>
      <p:sp>
        <p:nvSpPr>
          <p:cNvPr id="6" name="矩形 5"/>
          <p:cNvSpPr/>
          <p:nvPr/>
        </p:nvSpPr>
        <p:spPr>
          <a:xfrm>
            <a:off x="3995936" y="3284984"/>
            <a:ext cx="4572000" cy="46166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err="1">
                <a:ln>
                  <a:noFill/>
                </a:ln>
                <a:solidFill>
                  <a:srgbClr val="000000"/>
                </a:solidFill>
                <a:effectLst/>
                <a:uLnTx/>
                <a:uFillTx/>
                <a:latin typeface="等线 Light" panose="02010600030101010101" pitchFamily="2" charset="-122"/>
                <a:ea typeface="等线 Light" panose="02010600030101010101" pitchFamily="2" charset="-122"/>
                <a:cs typeface="Times New Roman" panose="02020603050405020304" pitchFamily="18" charset="0"/>
              </a:rPr>
              <a:t>Clausius</a:t>
            </a:r>
            <a:r>
              <a:rPr kumimoji="1" lang="en-US" altLang="zh-CN" sz="24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cs typeface="Times New Roman" panose="02020603050405020304" pitchFamily="18" charset="0"/>
              </a:rPr>
              <a:t> </a:t>
            </a:r>
            <a:r>
              <a:rPr kumimoji="1" lang="en-US" altLang="zh-CN" sz="2400" b="0" i="0" u="none" strike="noStrike" kern="1200" cap="none" spc="0" normalizeH="0" baseline="0" noProof="0" dirty="0" err="1">
                <a:ln>
                  <a:noFill/>
                </a:ln>
                <a:solidFill>
                  <a:srgbClr val="000000"/>
                </a:solidFill>
                <a:effectLst/>
                <a:uLnTx/>
                <a:uFillTx/>
                <a:latin typeface="等线 Light" panose="02010600030101010101" pitchFamily="2" charset="-122"/>
                <a:ea typeface="等线 Light" panose="02010600030101010101" pitchFamily="2" charset="-122"/>
                <a:cs typeface="Times New Roman" panose="02020603050405020304" pitchFamily="18" charset="0"/>
              </a:rPr>
              <a:t>Mossotti</a:t>
            </a:r>
            <a:r>
              <a:rPr kumimoji="1" lang="en-US" altLang="zh-CN" sz="24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cs typeface="Times New Roman" panose="02020603050405020304" pitchFamily="18" charset="0"/>
              </a:rPr>
              <a:t> relationship</a:t>
            </a:r>
            <a:endParaRPr kumimoji="1" lang="zh-CN" altLang="en-US" sz="24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8" name="对象 7"/>
          <p:cNvGraphicFramePr>
            <a:graphicFrameLocks noChangeAspect="1"/>
          </p:cNvGraphicFramePr>
          <p:nvPr>
            <p:extLst/>
          </p:nvPr>
        </p:nvGraphicFramePr>
        <p:xfrm>
          <a:off x="5004048" y="4581128"/>
          <a:ext cx="1746042" cy="873021"/>
        </p:xfrm>
        <a:graphic>
          <a:graphicData uri="http://schemas.openxmlformats.org/presentationml/2006/ole">
            <mc:AlternateContent xmlns:mc="http://schemas.openxmlformats.org/markup-compatibility/2006">
              <mc:Choice xmlns:v="urn:schemas-microsoft-com:vml" Requires="v">
                <p:oleObj spid="_x0000_s517426" name="公式" r:id="rId5" imgW="863280" imgH="431640" progId="Equation.3">
                  <p:embed/>
                </p:oleObj>
              </mc:Choice>
              <mc:Fallback>
                <p:oleObj name="公式" r:id="rId5" imgW="863280" imgH="431640" progId="Equation.3">
                  <p:embed/>
                  <p:pic>
                    <p:nvPicPr>
                      <p:cNvPr id="8" name="对象 7"/>
                      <p:cNvPicPr/>
                      <p:nvPr/>
                    </p:nvPicPr>
                    <p:blipFill>
                      <a:blip r:embed="rId6"/>
                      <a:stretch>
                        <a:fillRect/>
                      </a:stretch>
                    </p:blipFill>
                    <p:spPr>
                      <a:xfrm>
                        <a:off x="5004048" y="4581128"/>
                        <a:ext cx="1746042" cy="873021"/>
                      </a:xfrm>
                      <a:prstGeom prst="rect">
                        <a:avLst/>
                      </a:prstGeom>
                    </p:spPr>
                  </p:pic>
                </p:oleObj>
              </mc:Fallback>
            </mc:AlternateContent>
          </a:graphicData>
        </a:graphic>
      </p:graphicFrame>
      <p:grpSp>
        <p:nvGrpSpPr>
          <p:cNvPr id="10" name="组合 9"/>
          <p:cNvGrpSpPr/>
          <p:nvPr/>
        </p:nvGrpSpPr>
        <p:grpSpPr>
          <a:xfrm>
            <a:off x="3851920" y="1844824"/>
            <a:ext cx="4572000" cy="831145"/>
            <a:chOff x="4035896" y="1700808"/>
            <a:chExt cx="4572000" cy="831145"/>
          </a:xfrm>
        </p:grpSpPr>
        <p:sp>
          <p:nvSpPr>
            <p:cNvPr id="5" name="矩形 4"/>
            <p:cNvSpPr/>
            <p:nvPr/>
          </p:nvSpPr>
          <p:spPr>
            <a:xfrm>
              <a:off x="4035896" y="1700808"/>
              <a:ext cx="4572000" cy="830997"/>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cs typeface="Times New Roman" panose="02020603050405020304" pitchFamily="18" charset="0"/>
                </a:rPr>
                <a:t>Lorentz correction</a:t>
              </a:r>
              <a:r>
                <a:rPr kumimoji="1"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anose="02020603050405020304" pitchFamily="18" charset="0"/>
                </a:rPr>
                <a:t>:</a:t>
              </a:r>
              <a:endParaRPr kumimoji="1" lang="en-US" altLang="zh-CN" sz="24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Times New Roman" panose="02020603050405020304" pitchFamily="18" charset="0"/>
                </a:rPr>
                <a:t>                             in </a:t>
              </a:r>
              <a:r>
                <a:rPr kumimoji="1" lang="en-US" altLang="zh-CN" sz="24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cs typeface="Times New Roman" panose="02020603050405020304" pitchFamily="18" charset="0"/>
                </a:rPr>
                <a:t>cubic crystal</a:t>
              </a:r>
              <a:endParaRPr kumimoji="1" lang="zh-CN" altLang="en-US" sz="24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9" name="对象 8"/>
            <p:cNvGraphicFramePr>
              <a:graphicFrameLocks noChangeAspect="1"/>
            </p:cNvGraphicFramePr>
            <p:nvPr>
              <p:extLst/>
            </p:nvPr>
          </p:nvGraphicFramePr>
          <p:xfrm>
            <a:off x="4092366" y="2069991"/>
            <a:ext cx="2157412" cy="461962"/>
          </p:xfrm>
          <a:graphic>
            <a:graphicData uri="http://schemas.openxmlformats.org/presentationml/2006/ole">
              <mc:AlternateContent xmlns:mc="http://schemas.openxmlformats.org/markup-compatibility/2006">
                <mc:Choice xmlns:v="urn:schemas-microsoft-com:vml" Requires="v">
                  <p:oleObj spid="_x0000_s517427" name="公式" r:id="rId7" imgW="1066680" imgH="228600" progId="Equation.3">
                    <p:embed/>
                  </p:oleObj>
                </mc:Choice>
                <mc:Fallback>
                  <p:oleObj name="公式" r:id="rId7" imgW="1066680" imgH="228600" progId="Equation.3">
                    <p:embed/>
                    <p:pic>
                      <p:nvPicPr>
                        <p:cNvPr id="9" name="对象 8"/>
                        <p:cNvPicPr>
                          <a:picLocks noChangeAspect="1" noChangeArrowheads="1"/>
                        </p:cNvPicPr>
                        <p:nvPr/>
                      </p:nvPicPr>
                      <p:blipFill>
                        <a:blip r:embed="rId8"/>
                        <a:srcRect/>
                        <a:stretch>
                          <a:fillRect/>
                        </a:stretch>
                      </p:blipFill>
                      <p:spPr bwMode="auto">
                        <a:xfrm>
                          <a:off x="4092366" y="2069991"/>
                          <a:ext cx="2157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40391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sz="half" idx="4294967295"/>
          </p:nvPr>
        </p:nvSpPr>
        <p:spPr>
          <a:xfrm>
            <a:off x="215516" y="692696"/>
            <a:ext cx="8820980" cy="719832"/>
          </a:xfrm>
        </p:spPr>
        <p:txBody>
          <a:bodyPr/>
          <a:lstStyle/>
          <a:p>
            <a:pPr algn="ctr" eaLnBrk="1" hangingPunct="1">
              <a:buFont typeface="Wingdings" pitchFamily="2" charset="2"/>
              <a:buNone/>
            </a:pPr>
            <a:r>
              <a:rPr lang="en-US" altLang="zh-CN" sz="4000" dirty="0" smtClean="0">
                <a:solidFill>
                  <a:srgbClr val="0070C0"/>
                </a:solidFill>
              </a:rPr>
              <a:t>The </a:t>
            </a:r>
            <a:r>
              <a:rPr lang="en-US" altLang="zh-CN" sz="4000" dirty="0" err="1" smtClean="0">
                <a:solidFill>
                  <a:srgbClr val="0070C0"/>
                </a:solidFill>
              </a:rPr>
              <a:t>Kramers-Kronig</a:t>
            </a:r>
            <a:r>
              <a:rPr lang="en-US" altLang="zh-CN" sz="4000" dirty="0" smtClean="0">
                <a:solidFill>
                  <a:srgbClr val="0070C0"/>
                </a:solidFill>
              </a:rPr>
              <a:t> relationships</a:t>
            </a:r>
          </a:p>
        </p:txBody>
      </p:sp>
      <p:sp>
        <p:nvSpPr>
          <p:cNvPr id="19461" name="Text Box 5"/>
          <p:cNvSpPr txBox="1">
            <a:spLocks noChangeArrowheads="1"/>
          </p:cNvSpPr>
          <p:nvPr/>
        </p:nvSpPr>
        <p:spPr bwMode="auto">
          <a:xfrm>
            <a:off x="2627784" y="1653703"/>
            <a:ext cx="6029074" cy="87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lnSpc>
                <a:spcPct val="115000"/>
              </a:lnSpc>
            </a:pPr>
            <a:r>
              <a:rPr kumimoji="0" lang="en-US" altLang="zh-CN" sz="2200" dirty="0" smtClean="0">
                <a:solidFill>
                  <a:srgbClr val="000000"/>
                </a:solidFill>
                <a:latin typeface="等线 Light" panose="02010600030101010101" pitchFamily="2" charset="-122"/>
                <a:ea typeface="等线 Light" panose="02010600030101010101" pitchFamily="2" charset="-122"/>
                <a:cs typeface="Times New Roman" pitchFamily="18" charset="0"/>
              </a:rPr>
              <a:t>not independent:</a:t>
            </a:r>
          </a:p>
          <a:p>
            <a:pPr algn="just" eaLnBrk="1" hangingPunct="1">
              <a:lnSpc>
                <a:spcPct val="115000"/>
              </a:lnSpc>
            </a:pPr>
            <a:r>
              <a:rPr kumimoji="0" lang="en-US" altLang="zh-CN" sz="2200" dirty="0" smtClean="0">
                <a:solidFill>
                  <a:srgbClr val="000000"/>
                </a:solidFill>
                <a:latin typeface="等线 Light" panose="02010600030101010101" pitchFamily="2" charset="-122"/>
                <a:ea typeface="等线 Light" panose="02010600030101010101" pitchFamily="2" charset="-122"/>
                <a:cs typeface="Times New Roman" pitchFamily="18" charset="0"/>
              </a:rPr>
              <a:t>the </a:t>
            </a:r>
            <a:r>
              <a:rPr kumimoji="0" lang="en-US" altLang="zh-CN" sz="2200" dirty="0">
                <a:solidFill>
                  <a:srgbClr val="000000"/>
                </a:solidFill>
                <a:latin typeface="等线 Light" panose="02010600030101010101" pitchFamily="2" charset="-122"/>
                <a:ea typeface="等线 Light" panose="02010600030101010101" pitchFamily="2" charset="-122"/>
                <a:cs typeface="Times New Roman" pitchFamily="18" charset="0"/>
              </a:rPr>
              <a:t>law of </a:t>
            </a:r>
            <a:r>
              <a:rPr kumimoji="0" lang="en-US" altLang="zh-CN" sz="2200" dirty="0" smtClean="0">
                <a:solidFill>
                  <a:srgbClr val="000000"/>
                </a:solidFill>
                <a:latin typeface="等线 Light" panose="02010600030101010101" pitchFamily="2" charset="-122"/>
                <a:ea typeface="等线 Light" panose="02010600030101010101" pitchFamily="2" charset="-122"/>
                <a:cs typeface="Times New Roman" pitchFamily="18" charset="0"/>
              </a:rPr>
              <a:t>causality + complex </a:t>
            </a:r>
            <a:r>
              <a:rPr kumimoji="0" lang="en-US" altLang="zh-CN" sz="2200" dirty="0">
                <a:solidFill>
                  <a:srgbClr val="000000"/>
                </a:solidFill>
                <a:latin typeface="等线 Light" panose="02010600030101010101" pitchFamily="2" charset="-122"/>
                <a:ea typeface="等线 Light" panose="02010600030101010101" pitchFamily="2" charset="-122"/>
                <a:cs typeface="Times New Roman" pitchFamily="18" charset="0"/>
              </a:rPr>
              <a:t>number </a:t>
            </a:r>
            <a:r>
              <a:rPr kumimoji="0" lang="en-US" altLang="zh-CN" sz="2200" dirty="0" smtClean="0">
                <a:solidFill>
                  <a:srgbClr val="000000"/>
                </a:solidFill>
                <a:latin typeface="等线 Light" panose="02010600030101010101" pitchFamily="2" charset="-122"/>
                <a:ea typeface="等线 Light" panose="02010600030101010101" pitchFamily="2" charset="-122"/>
                <a:cs typeface="Times New Roman" pitchFamily="18" charset="0"/>
              </a:rPr>
              <a:t>analysis</a:t>
            </a:r>
            <a:endParaRPr kumimoji="0" lang="en-US" altLang="zh-CN" sz="2200" dirty="0">
              <a:solidFill>
                <a:srgbClr val="000000"/>
              </a:solidFill>
              <a:latin typeface="等线 Light" panose="02010600030101010101" pitchFamily="2" charset="-122"/>
              <a:ea typeface="等线 Light" panose="02010600030101010101" pitchFamily="2" charset="-122"/>
              <a:cs typeface="Times New Roman" pitchFamily="18" charset="0"/>
            </a:endParaRPr>
          </a:p>
        </p:txBody>
      </p:sp>
      <p:sp>
        <p:nvSpPr>
          <p:cNvPr id="19463" name="Text Box 10"/>
          <p:cNvSpPr txBox="1">
            <a:spLocks noChangeArrowheads="1"/>
          </p:cNvSpPr>
          <p:nvPr/>
        </p:nvSpPr>
        <p:spPr bwMode="auto">
          <a:xfrm>
            <a:off x="6156176" y="3194886"/>
            <a:ext cx="273630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0" lang="en-US" altLang="zh-CN" sz="2200" dirty="0" smtClean="0">
                <a:solidFill>
                  <a:srgbClr val="000000"/>
                </a:solidFill>
                <a:latin typeface="等线 Light" panose="02010600030101010101" pitchFamily="2" charset="-122"/>
                <a:ea typeface="等线 Light" panose="02010600030101010101" pitchFamily="2" charset="-122"/>
                <a:cs typeface="Times New Roman" pitchFamily="18" charset="0"/>
              </a:rPr>
              <a:t>P </a:t>
            </a:r>
            <a:r>
              <a:rPr kumimoji="0" lang="en-US" altLang="zh-CN" sz="2200" dirty="0">
                <a:solidFill>
                  <a:srgbClr val="000000"/>
                </a:solidFill>
                <a:latin typeface="等线 Light" panose="02010600030101010101" pitchFamily="2" charset="-122"/>
                <a:ea typeface="等线 Light" panose="02010600030101010101" pitchFamily="2" charset="-122"/>
                <a:cs typeface="Times New Roman" pitchFamily="18" charset="0"/>
              </a:rPr>
              <a:t>indicates that the principal part of the integral should be taken. </a:t>
            </a:r>
            <a:r>
              <a:rPr kumimoji="0" lang="en-US" altLang="zh-CN" sz="2200" dirty="0" smtClean="0">
                <a:solidFill>
                  <a:srgbClr val="000000"/>
                </a:solidFill>
                <a:latin typeface="等线 Light" panose="02010600030101010101" pitchFamily="2" charset="-122"/>
                <a:ea typeface="等线 Light" panose="02010600030101010101" pitchFamily="2" charset="-122"/>
                <a:cs typeface="Times New Roman" pitchFamily="18" charset="0"/>
              </a:rPr>
              <a:t>The K-K relationships allow to calculate </a:t>
            </a:r>
            <a:r>
              <a:rPr kumimoji="0" lang="en-US" altLang="zh-CN" sz="2200" i="1" dirty="0" smtClean="0">
                <a:solidFill>
                  <a:srgbClr val="000000"/>
                </a:solidFill>
                <a:latin typeface="等线 Light" panose="02010600030101010101" pitchFamily="2" charset="-122"/>
                <a:ea typeface="等线 Light" panose="02010600030101010101" pitchFamily="2" charset="-122"/>
                <a:cs typeface="Times New Roman" pitchFamily="18" charset="0"/>
              </a:rPr>
              <a:t>n</a:t>
            </a:r>
            <a:r>
              <a:rPr kumimoji="0" lang="en-US" altLang="zh-CN" sz="2200" dirty="0" smtClean="0">
                <a:solidFill>
                  <a:srgbClr val="000000"/>
                </a:solidFill>
                <a:latin typeface="等线 Light" panose="02010600030101010101" pitchFamily="2" charset="-122"/>
                <a:ea typeface="等线 Light" panose="02010600030101010101" pitchFamily="2" charset="-122"/>
                <a:cs typeface="Times New Roman" pitchFamily="18" charset="0"/>
              </a:rPr>
              <a:t> and </a:t>
            </a:r>
            <a:r>
              <a:rPr kumimoji="0" lang="en-US" altLang="zh-CN" sz="2200"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 and vice versa.</a:t>
            </a:r>
            <a:endParaRPr kumimoji="0" lang="en-US" altLang="zh-CN" sz="2200" i="1"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786839616"/>
              </p:ext>
            </p:extLst>
          </p:nvPr>
        </p:nvGraphicFramePr>
        <p:xfrm>
          <a:off x="521032" y="3176752"/>
          <a:ext cx="4708525" cy="1374775"/>
        </p:xfrm>
        <a:graphic>
          <a:graphicData uri="http://schemas.openxmlformats.org/presentationml/2006/ole">
            <mc:AlternateContent xmlns:mc="http://schemas.openxmlformats.org/markup-compatibility/2006">
              <mc:Choice xmlns:v="urn:schemas-microsoft-com:vml" Requires="v">
                <p:oleObj spid="_x0000_s518450" name="公式" r:id="rId4" imgW="1930320" imgH="812520" progId="Equation.3">
                  <p:embed/>
                </p:oleObj>
              </mc:Choice>
              <mc:Fallback>
                <p:oleObj name="公式" r:id="rId4" imgW="1930320" imgH="812520" progId="Equation.3">
                  <p:embed/>
                  <p:pic>
                    <p:nvPicPr>
                      <p:cNvPr id="4" name="对象 3"/>
                      <p:cNvPicPr>
                        <a:picLocks noChangeAspect="1" noChangeArrowheads="1"/>
                      </p:cNvPicPr>
                      <p:nvPr/>
                    </p:nvPicPr>
                    <p:blipFill>
                      <a:blip r:embed="rId5"/>
                      <a:srcRect/>
                      <a:stretch>
                        <a:fillRect/>
                      </a:stretch>
                    </p:blipFill>
                    <p:spPr bwMode="auto">
                      <a:xfrm>
                        <a:off x="521032" y="3176752"/>
                        <a:ext cx="470852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500978937"/>
              </p:ext>
            </p:extLst>
          </p:nvPr>
        </p:nvGraphicFramePr>
        <p:xfrm>
          <a:off x="457291" y="5013176"/>
          <a:ext cx="5235575" cy="1417637"/>
        </p:xfrm>
        <a:graphic>
          <a:graphicData uri="http://schemas.openxmlformats.org/presentationml/2006/ole">
            <mc:AlternateContent xmlns:mc="http://schemas.openxmlformats.org/markup-compatibility/2006">
              <mc:Choice xmlns:v="urn:schemas-microsoft-com:vml" Requires="v">
                <p:oleObj spid="_x0000_s518451" name="公式" r:id="rId6" imgW="2145960" imgH="838080" progId="Equation.3">
                  <p:embed/>
                </p:oleObj>
              </mc:Choice>
              <mc:Fallback>
                <p:oleObj name="公式" r:id="rId6" imgW="2145960" imgH="838080" progId="Equation.3">
                  <p:embed/>
                  <p:pic>
                    <p:nvPicPr>
                      <p:cNvPr id="2"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91" y="5013176"/>
                        <a:ext cx="5235575" cy="1417637"/>
                      </a:xfrm>
                      <a:prstGeom prst="rect">
                        <a:avLst/>
                      </a:prstGeom>
                      <a:noFill/>
                      <a:ln>
                        <a:solidFill>
                          <a:schemeClr val="bg1">
                            <a:lumMod val="50000"/>
                          </a:schemeClr>
                        </a:solidFill>
                      </a:ln>
                      <a:extLst/>
                    </p:spPr>
                  </p:pic>
                </p:oleObj>
              </mc:Fallback>
            </mc:AlternateContent>
          </a:graphicData>
        </a:graphic>
      </p:graphicFrame>
      <p:sp>
        <p:nvSpPr>
          <p:cNvPr id="3" name="文本框 2"/>
          <p:cNvSpPr txBox="1"/>
          <p:nvPr/>
        </p:nvSpPr>
        <p:spPr>
          <a:xfrm>
            <a:off x="6254589" y="5805264"/>
            <a:ext cx="2539478" cy="707886"/>
          </a:xfrm>
          <a:prstGeom prst="rect">
            <a:avLst/>
          </a:prstGeom>
          <a:noFill/>
        </p:spPr>
        <p:txBody>
          <a:bodyPr wrap="none" rtlCol="0">
            <a:spAutoFit/>
          </a:bodyPr>
          <a:lstStyle/>
          <a:p>
            <a:pPr marL="342900" indent="-342900">
              <a:buFont typeface="Symbol" panose="05050102010706020507" pitchFamily="18" charset="2"/>
              <a:buChar char="¬"/>
            </a:pPr>
            <a:r>
              <a:rPr lang="en-US" altLang="zh-CN" sz="2000" dirty="0" smtClean="0">
                <a:solidFill>
                  <a:srgbClr val="C00000"/>
                </a:solidFill>
                <a:latin typeface="等线 Light" panose="02010600030101010101" pitchFamily="2" charset="-122"/>
                <a:ea typeface="等线 Light" panose="02010600030101010101" pitchFamily="2" charset="-122"/>
              </a:rPr>
              <a:t>For semiconductor</a:t>
            </a:r>
          </a:p>
          <a:p>
            <a:pPr marL="342900" indent="-342900">
              <a:buFont typeface="Symbol" panose="05050102010706020507" pitchFamily="18" charset="2"/>
              <a:buChar char="¬"/>
            </a:pPr>
            <a:r>
              <a:rPr lang="en-US" altLang="zh-CN" sz="2000" dirty="0">
                <a:solidFill>
                  <a:schemeClr val="bg1">
                    <a:lumMod val="50000"/>
                  </a:schemeClr>
                </a:solidFill>
                <a:latin typeface="等线 Light" panose="02010600030101010101" pitchFamily="2" charset="-122"/>
                <a:ea typeface="等线 Light" panose="02010600030101010101" pitchFamily="2" charset="-122"/>
              </a:rPr>
              <a:t> </a:t>
            </a:r>
            <a:r>
              <a:rPr lang="en-US" altLang="zh-CN" sz="2000" dirty="0" smtClean="0">
                <a:solidFill>
                  <a:schemeClr val="bg1">
                    <a:lumMod val="50000"/>
                  </a:schemeClr>
                </a:solidFill>
                <a:latin typeface="等线 Light" panose="02010600030101010101" pitchFamily="2" charset="-122"/>
                <a:ea typeface="等线 Light" panose="02010600030101010101" pitchFamily="2" charset="-122"/>
                <a:sym typeface="Symbol" panose="05050102010706020507" pitchFamily="18" charset="2"/>
              </a:rPr>
              <a:t>() </a:t>
            </a:r>
            <a:r>
              <a:rPr lang="zh-CN" altLang="en-US" sz="2000" dirty="0" smtClean="0">
                <a:solidFill>
                  <a:schemeClr val="bg1">
                    <a:lumMod val="50000"/>
                  </a:schemeClr>
                </a:solidFill>
                <a:latin typeface="等线 Light" panose="02010600030101010101" pitchFamily="2" charset="-122"/>
                <a:ea typeface="等线 Light" panose="02010600030101010101" pitchFamily="2" charset="-122"/>
                <a:sym typeface="Symbol" panose="05050102010706020507" pitchFamily="18" charset="2"/>
              </a:rPr>
              <a:t>，</a:t>
            </a:r>
            <a:endParaRPr lang="zh-CN" altLang="en-US" sz="2000" dirty="0">
              <a:solidFill>
                <a:schemeClr val="bg1">
                  <a:lumMod val="50000"/>
                </a:schemeClr>
              </a:solidFill>
              <a:latin typeface="等线 Light" panose="02010600030101010101" pitchFamily="2" charset="-122"/>
              <a:ea typeface="等线 Light" panose="02010600030101010101" pitchFamily="2" charset="-122"/>
            </a:endParaRPr>
          </a:p>
        </p:txBody>
      </p:sp>
      <p:sp>
        <p:nvSpPr>
          <p:cNvPr id="10" name="矩形 9"/>
          <p:cNvSpPr/>
          <p:nvPr/>
        </p:nvSpPr>
        <p:spPr>
          <a:xfrm>
            <a:off x="549621" y="1770449"/>
            <a:ext cx="1295511" cy="707886"/>
          </a:xfrm>
          <a:prstGeom prst="rect">
            <a:avLst/>
          </a:prstGeom>
          <a:ln>
            <a:solidFill>
              <a:srgbClr val="C00000"/>
            </a:solidFill>
          </a:ln>
          <a:effectLst>
            <a:outerShdw blurRad="50800" dist="38100" dir="5400000" algn="t" rotWithShape="0">
              <a:prstClr val="black">
                <a:alpha val="40000"/>
              </a:prstClr>
            </a:outerShdw>
          </a:effectLst>
        </p:spPr>
        <p:txBody>
          <a:bodyPr wrap="square">
            <a:spAutoFit/>
          </a:bodyPr>
          <a:lstStyle/>
          <a:p>
            <a:r>
              <a:rPr kumimoji="0" lang="en-US" altLang="zh-CN" sz="4000" i="1" dirty="0">
                <a:solidFill>
                  <a:srgbClr val="000000"/>
                </a:solidFill>
                <a:latin typeface="等线 Light" panose="02010600030101010101" pitchFamily="2" charset="-122"/>
                <a:ea typeface="等线 Light" panose="02010600030101010101" pitchFamily="2" charset="-122"/>
                <a:cs typeface="Times New Roman" pitchFamily="18" charset="0"/>
              </a:rPr>
              <a:t>n,</a:t>
            </a:r>
            <a:r>
              <a:rPr kumimoji="0" lang="en-US" altLang="zh-CN" sz="4000"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sz="4000" dirty="0" smtClean="0">
                <a:solidFill>
                  <a:srgbClr val="C00000"/>
                </a:solidFill>
                <a:latin typeface="等线 Light" panose="02010600030101010101" pitchFamily="2" charset="-122"/>
                <a:ea typeface="等线 Light" panose="02010600030101010101" pitchFamily="2" charset="-122"/>
                <a:cs typeface="Times New Roman" pitchFamily="18" charset="0"/>
                <a:sym typeface="Symbol" panose="05050102010706020507" pitchFamily="18" charset="2"/>
              </a:rPr>
              <a:t></a:t>
            </a:r>
            <a:endParaRPr kumimoji="0" lang="en-US" altLang="zh-CN" sz="4000" i="1" dirty="0">
              <a:solidFill>
                <a:srgbClr val="C00000"/>
              </a:solidFill>
              <a:latin typeface="等线 Light" panose="02010600030101010101" pitchFamily="2" charset="-122"/>
              <a:ea typeface="等线 Light" panose="02010600030101010101" pitchFamily="2" charset="-122"/>
              <a:cs typeface="Times New Roman" pitchFamily="18" charset="0"/>
              <a:sym typeface="Symbol" pitchFamily="18" charset="2"/>
            </a:endParaRPr>
          </a:p>
        </p:txBody>
      </p:sp>
    </p:spTree>
    <p:extLst>
      <p:ext uri="{BB962C8B-B14F-4D97-AF65-F5344CB8AC3E}">
        <p14:creationId xmlns:p14="http://schemas.microsoft.com/office/powerpoint/2010/main" val="25126738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cs typeface="Times New Roman" panose="02020603050405020304" pitchFamily="18" charset="0"/>
              </a:rPr>
              <a:t>Causality and dispersion</a:t>
            </a:r>
            <a:endParaRPr lang="zh-CN" altLang="en-US" dirty="0">
              <a:cs typeface="Times New Roman" panose="02020603050405020304" pitchFamily="18" charset="0"/>
            </a:endParaRPr>
          </a:p>
        </p:txBody>
      </p:sp>
      <p:pic>
        <p:nvPicPr>
          <p:cNvPr id="49152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95736" y="1574668"/>
            <a:ext cx="457681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02270" y="6381328"/>
            <a:ext cx="3741730" cy="400110"/>
          </a:xfrm>
          <a:prstGeom prst="rect">
            <a:avLst/>
          </a:prstGeom>
          <a:noFill/>
        </p:spPr>
        <p:txBody>
          <a:bodyPr wrap="none" rtlCol="0">
            <a:spAutoFit/>
          </a:bodyPr>
          <a:lstStyle/>
          <a:p>
            <a:r>
              <a:rPr lang="en-US" altLang="zh-CN" sz="2000" dirty="0" smtClean="0">
                <a:latin typeface="等线 Light" panose="02010600030101010101" pitchFamily="2" charset="-122"/>
                <a:ea typeface="等线 Light" panose="02010600030101010101" pitchFamily="2" charset="-122"/>
              </a:rPr>
              <a:t>Phys. Rev. 104, 6, 1760 </a:t>
            </a:r>
            <a:r>
              <a:rPr lang="zh-CN" altLang="en-US" sz="2000" dirty="0" smtClean="0">
                <a:latin typeface="等线 Light" panose="02010600030101010101" pitchFamily="2" charset="-122"/>
                <a:ea typeface="等线 Light" panose="02010600030101010101" pitchFamily="2" charset="-122"/>
              </a:rPr>
              <a:t>（</a:t>
            </a:r>
            <a:r>
              <a:rPr lang="en-US" altLang="zh-CN" sz="2000" dirty="0" smtClean="0">
                <a:latin typeface="等线 Light" panose="02010600030101010101" pitchFamily="2" charset="-122"/>
                <a:ea typeface="等线 Light" panose="02010600030101010101" pitchFamily="2" charset="-122"/>
              </a:rPr>
              <a:t>1956</a:t>
            </a:r>
            <a:r>
              <a:rPr lang="zh-CN" altLang="en-US" sz="2000" dirty="0" smtClean="0">
                <a:latin typeface="等线 Light" panose="02010600030101010101" pitchFamily="2" charset="-122"/>
                <a:ea typeface="等线 Light" panose="02010600030101010101" pitchFamily="2" charset="-122"/>
              </a:rPr>
              <a:t>）</a:t>
            </a:r>
            <a:endParaRPr lang="zh-CN" altLang="en-US" sz="2000" dirty="0">
              <a:latin typeface="等线 Light" panose="02010600030101010101" pitchFamily="2" charset="-122"/>
              <a:ea typeface="等线 Light" panose="02010600030101010101" pitchFamily="2" charset="-122"/>
            </a:endParaRPr>
          </a:p>
        </p:txBody>
      </p:sp>
      <p:sp>
        <p:nvSpPr>
          <p:cNvPr id="8" name="TextBox 7"/>
          <p:cNvSpPr txBox="1"/>
          <p:nvPr/>
        </p:nvSpPr>
        <p:spPr>
          <a:xfrm>
            <a:off x="660352" y="6100631"/>
            <a:ext cx="3911648" cy="769441"/>
          </a:xfrm>
          <a:prstGeom prst="rect">
            <a:avLst/>
          </a:prstGeom>
          <a:noFill/>
        </p:spPr>
        <p:txBody>
          <a:bodyPr wrap="none" rtlCol="0">
            <a:spAutoFit/>
          </a:bodyPr>
          <a:lstStyle/>
          <a:p>
            <a:r>
              <a:rPr lang="en-US" altLang="zh-CN" sz="2200" dirty="0" smtClean="0">
                <a:latin typeface="等线 Light" panose="02010600030101010101" pitchFamily="2" charset="-122"/>
                <a:ea typeface="等线 Light" panose="02010600030101010101" pitchFamily="2" charset="-122"/>
              </a:rPr>
              <a:t>P60, Electrodynamics of Solids </a:t>
            </a:r>
          </a:p>
          <a:p>
            <a:r>
              <a:rPr lang="en-US" altLang="zh-CN" sz="2200" dirty="0" err="1" smtClean="0">
                <a:latin typeface="等线 Light" panose="02010600030101010101" pitchFamily="2" charset="-122"/>
                <a:ea typeface="等线 Light" panose="02010600030101010101" pitchFamily="2" charset="-122"/>
              </a:rPr>
              <a:t>Dressel</a:t>
            </a:r>
            <a:r>
              <a:rPr lang="en-US" altLang="zh-CN" sz="2200" dirty="0" smtClean="0">
                <a:latin typeface="等线 Light" panose="02010600030101010101" pitchFamily="2" charset="-122"/>
                <a:ea typeface="等线 Light" panose="02010600030101010101" pitchFamily="2" charset="-122"/>
              </a:rPr>
              <a:t> and Gr</a:t>
            </a:r>
            <a:r>
              <a:rPr lang="hu-HU" altLang="zh-CN" sz="2200" dirty="0" smtClean="0">
                <a:latin typeface="等线 Light" panose="02010600030101010101" pitchFamily="2" charset="-122"/>
                <a:ea typeface="等线 Light" panose="02010600030101010101" pitchFamily="2" charset="-122"/>
              </a:rPr>
              <a:t>ű</a:t>
            </a:r>
            <a:r>
              <a:rPr lang="en-US" altLang="zh-CN" sz="2200" dirty="0" err="1" smtClean="0">
                <a:latin typeface="等线 Light" panose="02010600030101010101" pitchFamily="2" charset="-122"/>
                <a:ea typeface="等线 Light" panose="02010600030101010101" pitchFamily="2" charset="-122"/>
              </a:rPr>
              <a:t>ner</a:t>
            </a:r>
            <a:r>
              <a:rPr lang="en-US" altLang="zh-CN" sz="2200" dirty="0" smtClean="0">
                <a:latin typeface="等线 Light" panose="02010600030101010101" pitchFamily="2" charset="-122"/>
                <a:ea typeface="等线 Light" panose="02010600030101010101" pitchFamily="2" charset="-122"/>
              </a:rPr>
              <a:t>, Cambridge</a:t>
            </a:r>
            <a:endParaRPr lang="zh-CN" altLang="en-US" sz="2200"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1953046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63888" y="620688"/>
            <a:ext cx="2236510" cy="707886"/>
          </a:xfrm>
          <a:prstGeom prst="rect">
            <a:avLst/>
          </a:prstGeom>
          <a:noFill/>
        </p:spPr>
        <p:txBody>
          <a:bodyPr wrap="none" rtlCol="0">
            <a:spAutoFit/>
          </a:bodyPr>
          <a:lstStyle/>
          <a:p>
            <a:r>
              <a:rPr lang="zh-CN" altLang="en-US" sz="4000" dirty="0" smtClean="0">
                <a:solidFill>
                  <a:srgbClr val="0070C0"/>
                </a:solidFill>
              </a:rPr>
              <a:t>随堂练习</a:t>
            </a:r>
            <a:endParaRPr lang="zh-CN" altLang="en-US" sz="4000" dirty="0">
              <a:solidFill>
                <a:srgbClr val="0070C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628332269"/>
              </p:ext>
            </p:extLst>
          </p:nvPr>
        </p:nvGraphicFramePr>
        <p:xfrm>
          <a:off x="568159" y="2060848"/>
          <a:ext cx="5184576" cy="1187129"/>
        </p:xfrm>
        <a:graphic>
          <a:graphicData uri="http://schemas.openxmlformats.org/presentationml/2006/ole">
            <mc:AlternateContent xmlns:mc="http://schemas.openxmlformats.org/markup-compatibility/2006">
              <mc:Choice xmlns:v="urn:schemas-microsoft-com:vml" Requires="v">
                <p:oleObj spid="_x0000_s551000" name="公式" r:id="rId4" imgW="2057400" imgH="634680" progId="Equation.3">
                  <p:embed/>
                </p:oleObj>
              </mc:Choice>
              <mc:Fallback>
                <p:oleObj name="公式" r:id="rId4" imgW="2057400" imgH="634680" progId="Equation.3">
                  <p:embed/>
                  <p:pic>
                    <p:nvPicPr>
                      <p:cNvPr id="3" name="对象 2"/>
                      <p:cNvPicPr>
                        <a:picLocks noChangeAspect="1" noChangeArrowheads="1"/>
                      </p:cNvPicPr>
                      <p:nvPr/>
                    </p:nvPicPr>
                    <p:blipFill>
                      <a:blip r:embed="rId5"/>
                      <a:srcRect/>
                      <a:stretch>
                        <a:fillRect/>
                      </a:stretch>
                    </p:blipFill>
                    <p:spPr bwMode="auto">
                      <a:xfrm>
                        <a:off x="568159" y="2060848"/>
                        <a:ext cx="5184576" cy="1187129"/>
                      </a:xfrm>
                      <a:prstGeom prst="rect">
                        <a:avLst/>
                      </a:prstGeom>
                      <a:noFill/>
                      <a:ln>
                        <a:noFill/>
                      </a:ln>
                    </p:spPr>
                  </p:pic>
                </p:oleObj>
              </mc:Fallback>
            </mc:AlternateContent>
          </a:graphicData>
        </a:graphic>
      </p:graphicFrame>
      <p:sp>
        <p:nvSpPr>
          <p:cNvPr id="4" name="TextBox 7"/>
          <p:cNvSpPr txBox="1"/>
          <p:nvPr/>
        </p:nvSpPr>
        <p:spPr>
          <a:xfrm>
            <a:off x="5940152" y="1052736"/>
            <a:ext cx="657552" cy="400110"/>
          </a:xfrm>
          <a:prstGeom prst="rect">
            <a:avLst/>
          </a:prstGeom>
          <a:noFill/>
        </p:spPr>
        <p:txBody>
          <a:bodyPr wrap="none" rtlCol="0">
            <a:spAutoFit/>
          </a:bodyPr>
          <a:lstStyle/>
          <a:p>
            <a:r>
              <a:rPr lang="en-US" altLang="zh-CN" sz="2000" dirty="0" smtClean="0">
                <a:solidFill>
                  <a:srgbClr val="C00000"/>
                </a:solidFill>
                <a:latin typeface="等线 Light" panose="02010600030101010101" pitchFamily="2" charset="-122"/>
                <a:ea typeface="等线 Light" panose="02010600030101010101" pitchFamily="2" charset="-122"/>
              </a:rPr>
              <a:t>P46 </a:t>
            </a:r>
            <a:endParaRPr lang="zh-CN" altLang="en-US" sz="2000" dirty="0">
              <a:solidFill>
                <a:srgbClr val="C00000"/>
              </a:solidFill>
              <a:latin typeface="等线 Light" panose="02010600030101010101" pitchFamily="2" charset="-122"/>
              <a:ea typeface="等线 Light" panose="02010600030101010101" pitchFamily="2" charset="-122"/>
            </a:endParaRPr>
          </a:p>
        </p:txBody>
      </p:sp>
      <p:sp>
        <p:nvSpPr>
          <p:cNvPr id="6" name="文本框 5"/>
          <p:cNvSpPr txBox="1"/>
          <p:nvPr/>
        </p:nvSpPr>
        <p:spPr>
          <a:xfrm>
            <a:off x="514132" y="1575508"/>
            <a:ext cx="1601721" cy="461665"/>
          </a:xfrm>
          <a:prstGeom prst="rect">
            <a:avLst/>
          </a:prstGeom>
          <a:noFill/>
        </p:spPr>
        <p:txBody>
          <a:bodyPr wrap="none" rtlCol="0">
            <a:spAutoFit/>
          </a:bodyPr>
          <a:lstStyle/>
          <a:p>
            <a:r>
              <a:rPr lang="en-US" altLang="zh-CN" dirty="0" smtClean="0">
                <a:latin typeface="等线" panose="02010600030101010101" pitchFamily="2" charset="-122"/>
                <a:ea typeface="等线" panose="02010600030101010101" pitchFamily="2" charset="-122"/>
              </a:rPr>
              <a:t>Example</a:t>
            </a:r>
            <a:r>
              <a:rPr lang="zh-CN" altLang="en-US" dirty="0" smtClean="0">
                <a:latin typeface="等线" panose="02010600030101010101" pitchFamily="2" charset="-122"/>
                <a:ea typeface="等线" panose="02010600030101010101" pitchFamily="2" charset="-122"/>
              </a:rPr>
              <a:t>：</a:t>
            </a:r>
            <a:endParaRPr lang="zh-CN" altLang="en-US" dirty="0">
              <a:latin typeface="等线" panose="02010600030101010101" pitchFamily="2" charset="-122"/>
              <a:ea typeface="等线" panose="02010600030101010101" pitchFamily="2" charset="-122"/>
            </a:endParaRPr>
          </a:p>
        </p:txBody>
      </p:sp>
      <p:sp>
        <p:nvSpPr>
          <p:cNvPr id="7" name="文本框 6"/>
          <p:cNvSpPr txBox="1"/>
          <p:nvPr/>
        </p:nvSpPr>
        <p:spPr>
          <a:xfrm>
            <a:off x="568159" y="3471310"/>
            <a:ext cx="8450356" cy="830997"/>
          </a:xfrm>
          <a:prstGeom prst="rect">
            <a:avLst/>
          </a:prstGeom>
          <a:noFill/>
        </p:spPr>
        <p:txBody>
          <a:bodyPr wrap="square" rtlCol="0">
            <a:spAutoFit/>
          </a:bodyPr>
          <a:lstStyle/>
          <a:p>
            <a:r>
              <a:rPr lang="en-US" altLang="zh-CN" dirty="0" smtClean="0">
                <a:latin typeface="等线 Light" panose="02010600030101010101" pitchFamily="2" charset="-122"/>
                <a:ea typeface="等线 Light" panose="02010600030101010101" pitchFamily="2" charset="-122"/>
              </a:rPr>
              <a:t>Calculate the refractive index at low frequency on the assumption that </a:t>
            </a:r>
            <a:r>
              <a:rPr lang="en-US" altLang="zh-CN" dirty="0" smtClean="0">
                <a:latin typeface="等线 Light" panose="02010600030101010101" pitchFamily="2" charset="-122"/>
                <a:ea typeface="等线 Light" panose="02010600030101010101" pitchFamily="2" charset="-122"/>
                <a:sym typeface="Symbol" panose="05050102010706020507" pitchFamily="18" charset="2"/>
              </a:rPr>
              <a:t></a:t>
            </a:r>
            <a:r>
              <a:rPr lang="en-US" altLang="zh-CN" baseline="-25000" dirty="0" smtClean="0">
                <a:latin typeface="等线 Light" panose="02010600030101010101" pitchFamily="2" charset="-122"/>
                <a:ea typeface="等线 Light" panose="02010600030101010101" pitchFamily="2" charset="-122"/>
                <a:sym typeface="Symbol" panose="05050102010706020507" pitchFamily="18" charset="2"/>
              </a:rPr>
              <a:t>0</a:t>
            </a:r>
            <a:r>
              <a:rPr lang="en-US" altLang="zh-CN" dirty="0" smtClean="0">
                <a:latin typeface="等线 Light" panose="02010600030101010101" pitchFamily="2" charset="-122"/>
                <a:ea typeface="等线 Light" panose="02010600030101010101" pitchFamily="2" charset="-122"/>
                <a:sym typeface="Symbol" panose="05050102010706020507" pitchFamily="18" charset="2"/>
              </a:rPr>
              <a:t> &gt;&gt; .</a:t>
            </a:r>
          </a:p>
        </p:txBody>
      </p:sp>
      <p:sp>
        <p:nvSpPr>
          <p:cNvPr id="8" name="文本框 7"/>
          <p:cNvSpPr txBox="1"/>
          <p:nvPr/>
        </p:nvSpPr>
        <p:spPr>
          <a:xfrm>
            <a:off x="568159" y="4437112"/>
            <a:ext cx="7878257" cy="461665"/>
          </a:xfrm>
          <a:prstGeom prst="rect">
            <a:avLst/>
          </a:prstGeom>
          <a:noFill/>
        </p:spPr>
        <p:txBody>
          <a:bodyPr wrap="square" rtlCol="0">
            <a:spAutoFit/>
          </a:bodyPr>
          <a:lstStyle/>
          <a:p>
            <a:r>
              <a:rPr lang="en-US" altLang="zh-CN" dirty="0" smtClean="0">
                <a:latin typeface="等线 Light" panose="02010600030101010101" pitchFamily="2" charset="-122"/>
                <a:ea typeface="等线 Light" panose="02010600030101010101" pitchFamily="2" charset="-122"/>
              </a:rPr>
              <a:t>Solution: </a:t>
            </a:r>
            <a:endParaRPr lang="en-US" altLang="zh-CN" dirty="0" smtClean="0">
              <a:latin typeface="等线 Light" panose="02010600030101010101" pitchFamily="2" charset="-122"/>
              <a:ea typeface="等线 Light" panose="02010600030101010101" pitchFamily="2" charset="-122"/>
              <a:sym typeface="Symbol" panose="05050102010706020507" pitchFamily="18" charset="2"/>
            </a:endParaRPr>
          </a:p>
        </p:txBody>
      </p:sp>
      <p:sp>
        <p:nvSpPr>
          <p:cNvPr id="9" name="文本框 8"/>
          <p:cNvSpPr txBox="1"/>
          <p:nvPr/>
        </p:nvSpPr>
        <p:spPr>
          <a:xfrm>
            <a:off x="6737739" y="967663"/>
            <a:ext cx="1107996" cy="461665"/>
          </a:xfrm>
          <a:prstGeom prst="rect">
            <a:avLst/>
          </a:prstGeom>
          <a:noFill/>
        </p:spPr>
        <p:txBody>
          <a:bodyPr wrap="none" rtlCol="0">
            <a:spAutoFit/>
          </a:bodyPr>
          <a:lstStyle/>
          <a:p>
            <a:r>
              <a:rPr lang="zh-CN" altLang="en-US" dirty="0" smtClean="0"/>
              <a:t>姓名：</a:t>
            </a:r>
            <a:endParaRPr lang="zh-CN" altLang="en-US" dirty="0"/>
          </a:p>
        </p:txBody>
      </p:sp>
      <p:sp>
        <p:nvSpPr>
          <p:cNvPr id="10" name="文本框 9"/>
          <p:cNvSpPr txBox="1"/>
          <p:nvPr/>
        </p:nvSpPr>
        <p:spPr>
          <a:xfrm>
            <a:off x="7548716" y="6343387"/>
            <a:ext cx="1415772" cy="461665"/>
          </a:xfrm>
          <a:prstGeom prst="rect">
            <a:avLst/>
          </a:prstGeom>
          <a:noFill/>
        </p:spPr>
        <p:txBody>
          <a:bodyPr wrap="none" rtlCol="0">
            <a:spAutoFit/>
          </a:bodyPr>
          <a:lstStyle/>
          <a:p>
            <a:r>
              <a:rPr lang="en-US" altLang="zh-CN" dirty="0" smtClean="0"/>
              <a:t>20190225</a:t>
            </a:r>
            <a:endParaRPr lang="zh-CN" altLang="en-US" dirty="0"/>
          </a:p>
        </p:txBody>
      </p:sp>
    </p:spTree>
    <p:extLst>
      <p:ext uri="{BB962C8B-B14F-4D97-AF65-F5344CB8AC3E}">
        <p14:creationId xmlns:p14="http://schemas.microsoft.com/office/powerpoint/2010/main" val="153774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683568" y="1713161"/>
            <a:ext cx="3121126" cy="3312368"/>
          </a:xfrm>
          <a:prstGeom prst="rect">
            <a:avLst/>
          </a:prstGeom>
          <a:solidFill>
            <a:schemeClr val="bg1"/>
          </a:solidFill>
          <a:ln w="1905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等线 Light" panose="02010600030101010101" pitchFamily="2" charset="-122"/>
              <a:ea typeface="等线 Light" panose="02010600030101010101" pitchFamily="2" charset="-122"/>
            </a:endParaRPr>
          </a:p>
        </p:txBody>
      </p:sp>
      <p:sp>
        <p:nvSpPr>
          <p:cNvPr id="2" name="标题 1"/>
          <p:cNvSpPr>
            <a:spLocks noGrp="1"/>
          </p:cNvSpPr>
          <p:nvPr>
            <p:ph type="title"/>
          </p:nvPr>
        </p:nvSpPr>
        <p:spPr>
          <a:xfrm>
            <a:off x="457200" y="274638"/>
            <a:ext cx="8435280" cy="1143000"/>
          </a:xfrm>
        </p:spPr>
        <p:txBody>
          <a:bodyPr/>
          <a:lstStyle/>
          <a:p>
            <a:r>
              <a:rPr lang="en-US" altLang="zh-CN" dirty="0" smtClean="0">
                <a:cs typeface="Times New Roman" panose="02020603050405020304" pitchFamily="18" charset="0"/>
              </a:rPr>
              <a:t>Application Example of K-K relations</a:t>
            </a:r>
            <a:endParaRPr lang="zh-CN" altLang="en-US" dirty="0">
              <a:cs typeface="Times New Roman" panose="02020603050405020304" pitchFamily="18" charset="0"/>
            </a:endParaRPr>
          </a:p>
        </p:txBody>
      </p:sp>
      <p:pic>
        <p:nvPicPr>
          <p:cNvPr id="4" name="Picture 149"/>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683568" y="2103361"/>
            <a:ext cx="3114794" cy="2553147"/>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5" name="对象 4"/>
          <p:cNvGraphicFramePr>
            <a:graphicFrameLocks noChangeAspect="1"/>
          </p:cNvGraphicFramePr>
          <p:nvPr>
            <p:extLst>
              <p:ext uri="{D42A27DB-BD31-4B8C-83A1-F6EECF244321}">
                <p14:modId xmlns:p14="http://schemas.microsoft.com/office/powerpoint/2010/main" val="2621121567"/>
              </p:ext>
            </p:extLst>
          </p:nvPr>
        </p:nvGraphicFramePr>
        <p:xfrm>
          <a:off x="683568" y="5415729"/>
          <a:ext cx="5235575" cy="1417638"/>
        </p:xfrm>
        <a:graphic>
          <a:graphicData uri="http://schemas.openxmlformats.org/presentationml/2006/ole">
            <mc:AlternateContent xmlns:mc="http://schemas.openxmlformats.org/markup-compatibility/2006">
              <mc:Choice xmlns:v="urn:schemas-microsoft-com:vml" Requires="v">
                <p:oleObj spid="_x0000_s519524" name="公式" r:id="rId5" imgW="2145960" imgH="838080" progId="Equation.3">
                  <p:embed/>
                </p:oleObj>
              </mc:Choice>
              <mc:Fallback>
                <p:oleObj name="公式" r:id="rId5" imgW="2145960" imgH="838080" progId="Equation.3">
                  <p:embed/>
                  <p:pic>
                    <p:nvPicPr>
                      <p:cNvPr id="5" name="对象 4"/>
                      <p:cNvPicPr>
                        <a:picLocks noChangeAspect="1" noChangeArrowheads="1"/>
                      </p:cNvPicPr>
                      <p:nvPr/>
                    </p:nvPicPr>
                    <p:blipFill>
                      <a:blip r:embed="rId6"/>
                      <a:srcRect/>
                      <a:stretch>
                        <a:fillRect/>
                      </a:stretch>
                    </p:blipFill>
                    <p:spPr bwMode="auto">
                      <a:xfrm>
                        <a:off x="683568" y="5415729"/>
                        <a:ext cx="5235575"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3923928" y="1608803"/>
            <a:ext cx="4752528" cy="3031599"/>
          </a:xfrm>
          <a:prstGeom prst="rect">
            <a:avLst/>
          </a:prstGeom>
        </p:spPr>
        <p:txBody>
          <a:bodyPr wrap="square">
            <a:spAutoFit/>
          </a:bodyPr>
          <a:lstStyle/>
          <a:p>
            <a:pPr marL="182563" indent="-182563">
              <a:spcBef>
                <a:spcPts val="600"/>
              </a:spcBef>
              <a:spcAft>
                <a:spcPts val="0"/>
              </a:spcAft>
            </a:pPr>
            <a:r>
              <a:rPr lang="en-US" altLang="zh-CN" sz="2200" dirty="0">
                <a:latin typeface="等线 Light" panose="02010600030101010101" pitchFamily="2" charset="-122"/>
                <a:ea typeface="等线 Light" panose="02010600030101010101" pitchFamily="2" charset="-122"/>
                <a:cs typeface="Times New Roman" panose="02020603050405020304" pitchFamily="18" charset="0"/>
              </a:rPr>
              <a:t>• Refractive index (</a:t>
            </a:r>
            <a:r>
              <a:rPr lang="en-US" altLang="zh-CN" sz="2200" i="1" dirty="0">
                <a:latin typeface="等线 Light" panose="02010600030101010101" pitchFamily="2" charset="-122"/>
                <a:ea typeface="等线 Light" panose="02010600030101010101" pitchFamily="2" charset="-122"/>
                <a:cs typeface="Times New Roman" panose="02020603050405020304" pitchFamily="18" charset="0"/>
              </a:rPr>
              <a:t>n</a:t>
            </a:r>
            <a:r>
              <a:rPr lang="en-US" altLang="zh-CN" sz="2200" dirty="0">
                <a:latin typeface="等线 Light" panose="02010600030101010101" pitchFamily="2" charset="-122"/>
                <a:ea typeface="等线 Light" panose="02010600030101010101" pitchFamily="2" charset="-122"/>
                <a:cs typeface="Times New Roman" panose="02020603050405020304" pitchFamily="18" charset="0"/>
              </a:rPr>
              <a:t>) and </a:t>
            </a:r>
            <a:r>
              <a:rPr lang="en-US" altLang="zh-CN" sz="2200" dirty="0" smtClean="0">
                <a:latin typeface="等线 Light" panose="02010600030101010101" pitchFamily="2" charset="-122"/>
                <a:ea typeface="等线 Light" panose="02010600030101010101" pitchFamily="2" charset="-122"/>
                <a:cs typeface="Times New Roman" panose="02020603050405020304" pitchFamily="18" charset="0"/>
              </a:rPr>
              <a:t>absorption (κ</a:t>
            </a:r>
            <a:r>
              <a:rPr lang="en-US" altLang="zh-CN" sz="2200" dirty="0">
                <a:latin typeface="等线 Light" panose="02010600030101010101" pitchFamily="2" charset="-122"/>
                <a:ea typeface="等线 Light" panose="02010600030101010101" pitchFamily="2" charset="-122"/>
                <a:cs typeface="Times New Roman" panose="02020603050405020304" pitchFamily="18" charset="0"/>
              </a:rPr>
              <a:t>) are the real and imaginary </a:t>
            </a:r>
            <a:r>
              <a:rPr lang="en-US" altLang="zh-CN" sz="2200" dirty="0" smtClean="0">
                <a:latin typeface="等线 Light" panose="02010600030101010101" pitchFamily="2" charset="-122"/>
                <a:ea typeface="等线 Light" panose="02010600030101010101" pitchFamily="2" charset="-122"/>
                <a:cs typeface="Times New Roman" panose="02020603050405020304" pitchFamily="18" charset="0"/>
              </a:rPr>
              <a:t>parts of </a:t>
            </a:r>
            <a:r>
              <a:rPr lang="en-US" altLang="zh-CN" sz="2200" dirty="0">
                <a:latin typeface="等线 Light" panose="02010600030101010101" pitchFamily="2" charset="-122"/>
                <a:ea typeface="等线 Light" panose="02010600030101010101" pitchFamily="2" charset="-122"/>
                <a:cs typeface="Times New Roman" panose="02020603050405020304" pitchFamily="18" charset="0"/>
              </a:rPr>
              <a:t>the same function: </a:t>
            </a:r>
            <a:endParaRPr lang="en-US" altLang="zh-CN" sz="2200" dirty="0" smtClean="0">
              <a:latin typeface="等线 Light" panose="02010600030101010101" pitchFamily="2" charset="-122"/>
              <a:ea typeface="等线 Light" panose="02010600030101010101" pitchFamily="2" charset="-122"/>
              <a:cs typeface="Times New Roman" panose="02020603050405020304" pitchFamily="18" charset="0"/>
            </a:endParaRPr>
          </a:p>
          <a:p>
            <a:pPr marL="182563" indent="-182563">
              <a:spcBef>
                <a:spcPts val="600"/>
              </a:spcBef>
              <a:spcAft>
                <a:spcPts val="0"/>
              </a:spcAft>
            </a:pPr>
            <a:r>
              <a:rPr lang="en-US" altLang="zh-CN" sz="2200" i="1" dirty="0" smtClean="0">
                <a:latin typeface="等线 Light" panose="02010600030101010101" pitchFamily="2" charset="-122"/>
                <a:ea typeface="等线 Light" panose="02010600030101010101" pitchFamily="2" charset="-122"/>
                <a:cs typeface="Times New Roman" panose="02020603050405020304" pitchFamily="18" charset="0"/>
              </a:rPr>
              <a:t>   ñ </a:t>
            </a:r>
            <a:r>
              <a:rPr lang="en-US" altLang="zh-CN" sz="2200" dirty="0">
                <a:latin typeface="等线 Light" panose="02010600030101010101" pitchFamily="2" charset="-122"/>
                <a:ea typeface="等线 Light" panose="02010600030101010101" pitchFamily="2" charset="-122"/>
                <a:cs typeface="Times New Roman" panose="02020603050405020304" pitchFamily="18" charset="0"/>
              </a:rPr>
              <a:t>= </a:t>
            </a:r>
            <a:r>
              <a:rPr lang="en-US" altLang="zh-CN" sz="2200" i="1" dirty="0" err="1" smtClean="0">
                <a:latin typeface="等线 Light" panose="02010600030101010101" pitchFamily="2" charset="-122"/>
                <a:ea typeface="等线 Light" panose="02010600030101010101" pitchFamily="2" charset="-122"/>
                <a:cs typeface="Times New Roman" panose="02020603050405020304" pitchFamily="18" charset="0"/>
              </a:rPr>
              <a:t>n</a:t>
            </a:r>
            <a:r>
              <a:rPr lang="en-US" altLang="zh-CN" sz="2200" dirty="0" err="1" smtClean="0">
                <a:latin typeface="等线 Light" panose="02010600030101010101" pitchFamily="2" charset="-122"/>
                <a:ea typeface="等线 Light" panose="02010600030101010101" pitchFamily="2" charset="-122"/>
                <a:cs typeface="Times New Roman" panose="02020603050405020304" pitchFamily="18" charset="0"/>
              </a:rPr>
              <a:t>+i</a:t>
            </a:r>
            <a:r>
              <a:rPr lang="en-US" altLang="zh-CN" sz="2200" i="1" dirty="0" err="1" smtClean="0">
                <a:latin typeface="等线 Light" panose="02010600030101010101" pitchFamily="2" charset="-122"/>
                <a:ea typeface="等线 Light" panose="02010600030101010101" pitchFamily="2" charset="-122"/>
                <a:cs typeface="Times New Roman" panose="02020603050405020304" pitchFamily="18" charset="0"/>
              </a:rPr>
              <a:t>κ</a:t>
            </a:r>
            <a:r>
              <a:rPr lang="en-US" altLang="zh-CN" sz="2200" i="1" dirty="0" smtClean="0">
                <a:latin typeface="等线 Light" panose="02010600030101010101" pitchFamily="2" charset="-122"/>
                <a:ea typeface="等线 Light" panose="02010600030101010101" pitchFamily="2" charset="-122"/>
                <a:cs typeface="Times New Roman" panose="02020603050405020304" pitchFamily="18" charset="0"/>
              </a:rPr>
              <a:t> </a:t>
            </a:r>
            <a:r>
              <a:rPr lang="zh-CN" altLang="en-US" sz="2200" dirty="0" smtClean="0">
                <a:latin typeface="等线 Light" panose="02010600030101010101" pitchFamily="2" charset="-122"/>
                <a:ea typeface="等线 Light" panose="02010600030101010101" pitchFamily="2" charset="-122"/>
                <a:cs typeface="Times New Roman" panose="02020603050405020304" pitchFamily="18" charset="0"/>
              </a:rPr>
              <a:t>， </a:t>
            </a:r>
            <a:r>
              <a:rPr lang="en-US" altLang="zh-CN" sz="2200" dirty="0" smtClean="0">
                <a:latin typeface="等线 Light" panose="02010600030101010101" pitchFamily="2" charset="-122"/>
                <a:ea typeface="等线 Light" panose="02010600030101010101" pitchFamily="2" charset="-122"/>
                <a:cs typeface="Times New Roman" panose="02020603050405020304" pitchFamily="18" charset="0"/>
              </a:rPr>
              <a:t>thus, </a:t>
            </a:r>
          </a:p>
          <a:p>
            <a:pPr marL="182563" indent="-182563">
              <a:spcBef>
                <a:spcPts val="600"/>
              </a:spcBef>
              <a:spcAft>
                <a:spcPts val="0"/>
              </a:spcAft>
            </a:pPr>
            <a:endParaRPr lang="en-US" altLang="zh-CN" sz="2200" i="1" dirty="0">
              <a:latin typeface="等线 Light" panose="02010600030101010101" pitchFamily="2" charset="-122"/>
              <a:ea typeface="等线 Light" panose="02010600030101010101" pitchFamily="2" charset="-122"/>
              <a:cs typeface="Times New Roman" panose="02020603050405020304" pitchFamily="18" charset="0"/>
            </a:endParaRPr>
          </a:p>
          <a:p>
            <a:pPr marL="182563" indent="-182563">
              <a:spcBef>
                <a:spcPts val="600"/>
              </a:spcBef>
              <a:spcAft>
                <a:spcPts val="0"/>
              </a:spcAft>
            </a:pPr>
            <a:r>
              <a:rPr lang="en-US" altLang="zh-CN" sz="2200" dirty="0">
                <a:latin typeface="等线 Light" panose="02010600030101010101" pitchFamily="2" charset="-122"/>
                <a:ea typeface="等线 Light" panose="02010600030101010101" pitchFamily="2" charset="-122"/>
                <a:cs typeface="Times New Roman" panose="02020603050405020304" pitchFamily="18" charset="0"/>
              </a:rPr>
              <a:t>• Absorption and refraction </a:t>
            </a:r>
            <a:r>
              <a:rPr lang="en-US" altLang="zh-CN" sz="2200" dirty="0" smtClean="0">
                <a:latin typeface="等线 Light" panose="02010600030101010101" pitchFamily="2" charset="-122"/>
                <a:ea typeface="等线 Light" panose="02010600030101010101" pitchFamily="2" charset="-122"/>
                <a:cs typeface="Times New Roman" panose="02020603050405020304" pitchFamily="18" charset="0"/>
              </a:rPr>
              <a:t>are related </a:t>
            </a:r>
            <a:r>
              <a:rPr lang="en-US" altLang="zh-CN" sz="2200" dirty="0">
                <a:latin typeface="等线 Light" panose="02010600030101010101" pitchFamily="2" charset="-122"/>
                <a:ea typeface="等线 Light" panose="02010600030101010101" pitchFamily="2" charset="-122"/>
                <a:cs typeface="Times New Roman" panose="02020603050405020304" pitchFamily="18" charset="0"/>
              </a:rPr>
              <a:t>to each other by </a:t>
            </a:r>
            <a:r>
              <a:rPr lang="en-US" altLang="zh-CN" sz="2200" dirty="0" smtClean="0">
                <a:latin typeface="等线 Light" panose="02010600030101010101" pitchFamily="2" charset="-122"/>
                <a:ea typeface="等线 Light" panose="02010600030101010101" pitchFamily="2" charset="-122"/>
                <a:cs typeface="Times New Roman" panose="02020603050405020304" pitchFamily="18" charset="0"/>
              </a:rPr>
              <a:t>the </a:t>
            </a:r>
            <a:r>
              <a:rPr lang="en-US" altLang="zh-CN" sz="2200" dirty="0" err="1" smtClean="0">
                <a:latin typeface="等线 Light" panose="02010600030101010101" pitchFamily="2" charset="-122"/>
                <a:ea typeface="等线 Light" panose="02010600030101010101" pitchFamily="2" charset="-122"/>
                <a:cs typeface="Times New Roman" panose="02020603050405020304" pitchFamily="18" charset="0"/>
              </a:rPr>
              <a:t>Kramers</a:t>
            </a:r>
            <a:r>
              <a:rPr lang="en-US" altLang="zh-CN" sz="2200" dirty="0" smtClean="0">
                <a:latin typeface="等线 Light" panose="02010600030101010101" pitchFamily="2" charset="-122"/>
                <a:ea typeface="等线 Light" panose="02010600030101010101" pitchFamily="2" charset="-122"/>
                <a:cs typeface="Times New Roman" panose="02020603050405020304" pitchFamily="18" charset="0"/>
              </a:rPr>
              <a:t>–</a:t>
            </a:r>
            <a:r>
              <a:rPr lang="en-US" altLang="zh-CN" sz="2200" dirty="0" err="1" smtClean="0">
                <a:latin typeface="等线 Light" panose="02010600030101010101" pitchFamily="2" charset="-122"/>
                <a:ea typeface="等线 Light" panose="02010600030101010101" pitchFamily="2" charset="-122"/>
                <a:cs typeface="Times New Roman" panose="02020603050405020304" pitchFamily="18" charset="0"/>
              </a:rPr>
              <a:t>Kronig</a:t>
            </a:r>
            <a:r>
              <a:rPr lang="en-US" altLang="zh-CN" sz="2200" dirty="0" smtClean="0">
                <a:latin typeface="等线 Light" panose="02010600030101010101" pitchFamily="2" charset="-122"/>
                <a:ea typeface="等线 Light" panose="02010600030101010101" pitchFamily="2" charset="-122"/>
                <a:cs typeface="Times New Roman" panose="02020603050405020304" pitchFamily="18" charset="0"/>
              </a:rPr>
              <a:t> relationships</a:t>
            </a:r>
            <a:endParaRPr lang="zh-CN" altLang="en-US" sz="2200"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 name="TextBox 7"/>
          <p:cNvSpPr txBox="1"/>
          <p:nvPr/>
        </p:nvSpPr>
        <p:spPr>
          <a:xfrm>
            <a:off x="6280055" y="5924493"/>
            <a:ext cx="2376264" cy="400110"/>
          </a:xfrm>
          <a:prstGeom prst="rect">
            <a:avLst/>
          </a:prstGeom>
          <a:noFill/>
        </p:spPr>
        <p:txBody>
          <a:bodyPr wrap="square" rtlCol="0">
            <a:spAutoFit/>
          </a:bodyPr>
          <a:lstStyle/>
          <a:p>
            <a:r>
              <a:rPr lang="en-US" altLang="zh-CN" sz="2000" dirty="0" smtClean="0">
                <a:solidFill>
                  <a:srgbClr val="C00000"/>
                </a:solidFill>
                <a:latin typeface="等线 Light" panose="02010600030101010101" pitchFamily="2" charset="-122"/>
                <a:ea typeface="等线 Light" panose="02010600030101010101" pitchFamily="2" charset="-122"/>
              </a:rPr>
              <a:t>Explain the Figure </a:t>
            </a:r>
            <a:endParaRPr lang="zh-CN" altLang="en-US" sz="2000" dirty="0">
              <a:solidFill>
                <a:srgbClr val="C00000"/>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81729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p:cNvGraphicFramePr>
            <a:graphicFrameLocks noChangeAspect="1"/>
          </p:cNvGraphicFramePr>
          <p:nvPr>
            <p:extLst/>
          </p:nvPr>
        </p:nvGraphicFramePr>
        <p:xfrm>
          <a:off x="4920527" y="1556792"/>
          <a:ext cx="3747647" cy="4143003"/>
        </p:xfrm>
        <a:graphic>
          <a:graphicData uri="http://schemas.openxmlformats.org/presentationml/2006/ole">
            <mc:AlternateContent xmlns:mc="http://schemas.openxmlformats.org/markup-compatibility/2006">
              <mc:Choice xmlns:v="urn:schemas-microsoft-com:vml" Requires="v">
                <p:oleObj spid="_x0000_s521106" name="PhotoImpact" r:id="rId4" imgW="7855238" imgH="8687553" progId="PI3.Image">
                  <p:embed/>
                </p:oleObj>
              </mc:Choice>
              <mc:Fallback>
                <p:oleObj name="PhotoImpact" r:id="rId4" imgW="7855238" imgH="8687553" progId="PI3.Image">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527" y="1556792"/>
                        <a:ext cx="3747647" cy="4143003"/>
                      </a:xfrm>
                      <a:prstGeom prst="rect">
                        <a:avLst/>
                      </a:prstGeom>
                      <a:noFill/>
                      <a:ln>
                        <a:noFill/>
                      </a:ln>
                    </p:spPr>
                  </p:pic>
                </p:oleObj>
              </mc:Fallback>
            </mc:AlternateContent>
          </a:graphicData>
        </a:graphic>
      </p:graphicFrame>
      <p:grpSp>
        <p:nvGrpSpPr>
          <p:cNvPr id="505867" name="Group 1035"/>
          <p:cNvGrpSpPr>
            <a:grpSpLocks/>
          </p:cNvGrpSpPr>
          <p:nvPr/>
        </p:nvGrpSpPr>
        <p:grpSpPr bwMode="auto">
          <a:xfrm>
            <a:off x="653976" y="1772816"/>
            <a:ext cx="4897437" cy="457200"/>
            <a:chOff x="729" y="346"/>
            <a:chExt cx="3085" cy="288"/>
          </a:xfrm>
        </p:grpSpPr>
        <p:sp>
          <p:nvSpPr>
            <p:cNvPr id="505864" name="Text Box 1032"/>
            <p:cNvSpPr txBox="1">
              <a:spLocks noChangeArrowheads="1"/>
            </p:cNvSpPr>
            <p:nvPr/>
          </p:nvSpPr>
          <p:spPr bwMode="auto">
            <a:xfrm>
              <a:off x="729" y="346"/>
              <a:ext cx="30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solidFill>
                    <a:srgbClr val="000000"/>
                  </a:solidFill>
                  <a:latin typeface="等线 Light" panose="02010600030101010101" pitchFamily="2" charset="-122"/>
                  <a:ea typeface="等线 Light" panose="02010600030101010101" pitchFamily="2" charset="-122"/>
                </a:rPr>
                <a:t>将　　　　　代入，可得</a:t>
              </a:r>
            </a:p>
          </p:txBody>
        </p:sp>
        <p:graphicFrame>
          <p:nvGraphicFramePr>
            <p:cNvPr id="505865" name="Object 1033"/>
            <p:cNvGraphicFramePr>
              <a:graphicFrameLocks noChangeAspect="1"/>
            </p:cNvGraphicFramePr>
            <p:nvPr>
              <p:extLst/>
            </p:nvPr>
          </p:nvGraphicFramePr>
          <p:xfrm>
            <a:off x="1066" y="391"/>
            <a:ext cx="770" cy="203"/>
          </p:xfrm>
          <a:graphic>
            <a:graphicData uri="http://schemas.openxmlformats.org/presentationml/2006/ole">
              <mc:AlternateContent xmlns:mc="http://schemas.openxmlformats.org/markup-compatibility/2006">
                <mc:Choice xmlns:v="urn:schemas-microsoft-com:vml" Requires="v">
                  <p:oleObj spid="_x0000_s521107" name="Equation" r:id="rId6" imgW="749160" imgH="177480" progId="Equation.DSMT4">
                    <p:embed/>
                  </p:oleObj>
                </mc:Choice>
                <mc:Fallback>
                  <p:oleObj name="Equation" r:id="rId6" imgW="749160" imgH="177480" progId="Equation.DSMT4">
                    <p:embed/>
                    <p:pic>
                      <p:nvPicPr>
                        <p:cNvPr id="505865" name="Object 10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 y="391"/>
                          <a:ext cx="770" cy="203"/>
                        </a:xfrm>
                        <a:prstGeom prst="rect">
                          <a:avLst/>
                        </a:prstGeom>
                        <a:noFill/>
                        <a:extLst/>
                      </p:spPr>
                    </p:pic>
                  </p:oleObj>
                </mc:Fallback>
              </mc:AlternateContent>
            </a:graphicData>
          </a:graphic>
        </p:graphicFrame>
      </p:grpSp>
      <p:sp>
        <p:nvSpPr>
          <p:cNvPr id="2" name="矩形 1"/>
          <p:cNvSpPr/>
          <p:nvPr/>
        </p:nvSpPr>
        <p:spPr>
          <a:xfrm>
            <a:off x="1574368" y="620688"/>
            <a:ext cx="4687502" cy="707886"/>
          </a:xfrm>
          <a:prstGeom prst="rect">
            <a:avLst/>
          </a:prstGeom>
        </p:spPr>
        <p:txBody>
          <a:bodyPr wrap="none">
            <a:spAutoFit/>
          </a:bodyPr>
          <a:lstStyle/>
          <a:p>
            <a:pPr algn="ctr"/>
            <a:r>
              <a:rPr lang="en-US" altLang="zh-CN" sz="4000" dirty="0" smtClean="0">
                <a:solidFill>
                  <a:srgbClr val="0070C0"/>
                </a:solidFill>
                <a:latin typeface="等线 Light" panose="02010600030101010101" pitchFamily="2" charset="-122"/>
                <a:ea typeface="等线 Light" panose="02010600030101010101" pitchFamily="2" charset="-122"/>
              </a:rPr>
              <a:t>K-K</a:t>
            </a:r>
            <a:r>
              <a:rPr lang="zh-CN" altLang="en-US" sz="4000" dirty="0" smtClean="0">
                <a:solidFill>
                  <a:srgbClr val="0070C0"/>
                </a:solidFill>
                <a:latin typeface="等线 Light" panose="02010600030101010101" pitchFamily="2" charset="-122"/>
                <a:ea typeface="等线 Light" panose="02010600030101010101" pitchFamily="2" charset="-122"/>
              </a:rPr>
              <a:t>关系的实验应用</a:t>
            </a:r>
            <a:endParaRPr lang="zh-CN" altLang="en-US" sz="4000" dirty="0">
              <a:solidFill>
                <a:srgbClr val="0070C0"/>
              </a:solidFill>
              <a:latin typeface="楷体_GB2312" pitchFamily="49" charset="-122"/>
              <a:ea typeface="等线 Light" panose="02010600030101010101" pitchFamily="2" charset="-122"/>
            </a:endParaRPr>
          </a:p>
        </p:txBody>
      </p:sp>
      <p:graphicFrame>
        <p:nvGraphicFramePr>
          <p:cNvPr id="3" name="对象 2"/>
          <p:cNvGraphicFramePr>
            <a:graphicFrameLocks noChangeAspect="1"/>
          </p:cNvGraphicFramePr>
          <p:nvPr>
            <p:extLst/>
          </p:nvPr>
        </p:nvGraphicFramePr>
        <p:xfrm>
          <a:off x="755576" y="4104456"/>
          <a:ext cx="4319587" cy="1392238"/>
        </p:xfrm>
        <a:graphic>
          <a:graphicData uri="http://schemas.openxmlformats.org/presentationml/2006/ole">
            <mc:AlternateContent xmlns:mc="http://schemas.openxmlformats.org/markup-compatibility/2006">
              <mc:Choice xmlns:v="urn:schemas-microsoft-com:vml" Requires="v">
                <p:oleObj spid="_x0000_s521108" name="公式" r:id="rId8" imgW="1968480" imgH="634680" progId="Equation.3">
                  <p:embed/>
                </p:oleObj>
              </mc:Choice>
              <mc:Fallback>
                <p:oleObj name="公式" r:id="rId8" imgW="1968480" imgH="634680" progId="Equation.3">
                  <p:embed/>
                  <p:pic>
                    <p:nvPicPr>
                      <p:cNvPr id="3" name="对象 2"/>
                      <p:cNvPicPr>
                        <a:picLocks noChangeAspect="1" noChangeArrowheads="1"/>
                      </p:cNvPicPr>
                      <p:nvPr/>
                    </p:nvPicPr>
                    <p:blipFill>
                      <a:blip r:embed="rId9"/>
                      <a:srcRect/>
                      <a:stretch>
                        <a:fillRect/>
                      </a:stretch>
                    </p:blipFill>
                    <p:spPr bwMode="auto">
                      <a:xfrm>
                        <a:off x="755576" y="4104456"/>
                        <a:ext cx="4319587"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nvPr>
        </p:nvGraphicFramePr>
        <p:xfrm>
          <a:off x="755577" y="2686124"/>
          <a:ext cx="3816424" cy="869404"/>
        </p:xfrm>
        <a:graphic>
          <a:graphicData uri="http://schemas.openxmlformats.org/presentationml/2006/ole">
            <mc:AlternateContent xmlns:mc="http://schemas.openxmlformats.org/markup-compatibility/2006">
              <mc:Choice xmlns:v="urn:schemas-microsoft-com:vml" Requires="v">
                <p:oleObj spid="_x0000_s521109" name="公式" r:id="rId10" imgW="1726920" imgH="393480" progId="Equation.3">
                  <p:embed/>
                </p:oleObj>
              </mc:Choice>
              <mc:Fallback>
                <p:oleObj name="公式" r:id="rId10" imgW="1726920" imgH="393480" progId="Equation.3">
                  <p:embed/>
                  <p:pic>
                    <p:nvPicPr>
                      <p:cNvPr id="4" name="对象 3"/>
                      <p:cNvPicPr>
                        <a:picLocks noChangeAspect="1" noChangeArrowheads="1"/>
                      </p:cNvPicPr>
                      <p:nvPr/>
                    </p:nvPicPr>
                    <p:blipFill>
                      <a:blip r:embed="rId11"/>
                      <a:srcRect/>
                      <a:stretch>
                        <a:fillRect/>
                      </a:stretch>
                    </p:blipFill>
                    <p:spPr bwMode="auto">
                      <a:xfrm>
                        <a:off x="755577" y="2686124"/>
                        <a:ext cx="3816424" cy="869404"/>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2050970"/>
              </p:ext>
            </p:extLst>
          </p:nvPr>
        </p:nvGraphicFramePr>
        <p:xfrm>
          <a:off x="755576" y="3659306"/>
          <a:ext cx="576064" cy="341371"/>
        </p:xfrm>
        <a:graphic>
          <a:graphicData uri="http://schemas.openxmlformats.org/presentationml/2006/ole">
            <mc:AlternateContent xmlns:mc="http://schemas.openxmlformats.org/markup-compatibility/2006">
              <mc:Choice xmlns:v="urn:schemas-microsoft-com:vml" Requires="v">
                <p:oleObj spid="_x0000_s521110" name="公式" r:id="rId12" imgW="342720" imgH="203040" progId="Equation.3">
                  <p:embed/>
                </p:oleObj>
              </mc:Choice>
              <mc:Fallback>
                <p:oleObj name="公式" r:id="rId12" imgW="342720" imgH="203040" progId="Equation.3">
                  <p:embed/>
                  <p:pic>
                    <p:nvPicPr>
                      <p:cNvPr id="5" name="对象 4"/>
                      <p:cNvPicPr/>
                      <p:nvPr/>
                    </p:nvPicPr>
                    <p:blipFill>
                      <a:blip r:embed="rId13"/>
                      <a:stretch>
                        <a:fillRect/>
                      </a:stretch>
                    </p:blipFill>
                    <p:spPr>
                      <a:xfrm>
                        <a:off x="755576" y="3659306"/>
                        <a:ext cx="576064" cy="34137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02348985"/>
              </p:ext>
            </p:extLst>
          </p:nvPr>
        </p:nvGraphicFramePr>
        <p:xfrm>
          <a:off x="757826" y="5361090"/>
          <a:ext cx="571564" cy="338705"/>
        </p:xfrm>
        <a:graphic>
          <a:graphicData uri="http://schemas.openxmlformats.org/presentationml/2006/ole">
            <mc:AlternateContent xmlns:mc="http://schemas.openxmlformats.org/markup-compatibility/2006">
              <mc:Choice xmlns:v="urn:schemas-microsoft-com:vml" Requires="v">
                <p:oleObj spid="_x0000_s521111" name="公式" r:id="rId14" imgW="342720" imgH="203040" progId="Equation.3">
                  <p:embed/>
                </p:oleObj>
              </mc:Choice>
              <mc:Fallback>
                <p:oleObj name="公式" r:id="rId14" imgW="342720" imgH="203040" progId="Equation.3">
                  <p:embed/>
                  <p:pic>
                    <p:nvPicPr>
                      <p:cNvPr id="6" name="对象 5"/>
                      <p:cNvPicPr/>
                      <p:nvPr/>
                    </p:nvPicPr>
                    <p:blipFill>
                      <a:blip r:embed="rId15"/>
                      <a:stretch>
                        <a:fillRect/>
                      </a:stretch>
                    </p:blipFill>
                    <p:spPr>
                      <a:xfrm>
                        <a:off x="757826" y="5361090"/>
                        <a:ext cx="571564" cy="338705"/>
                      </a:xfrm>
                      <a:prstGeom prst="rect">
                        <a:avLst/>
                      </a:prstGeom>
                    </p:spPr>
                  </p:pic>
                </p:oleObj>
              </mc:Fallback>
            </mc:AlternateContent>
          </a:graphicData>
        </a:graphic>
      </p:graphicFrame>
      <p:sp>
        <p:nvSpPr>
          <p:cNvPr id="7" name="TextBox 6"/>
          <p:cNvSpPr txBox="1"/>
          <p:nvPr/>
        </p:nvSpPr>
        <p:spPr>
          <a:xfrm>
            <a:off x="683568" y="5838363"/>
            <a:ext cx="4530407" cy="830997"/>
          </a:xfrm>
          <a:prstGeom prst="rect">
            <a:avLst/>
          </a:prstGeom>
          <a:noFill/>
        </p:spPr>
        <p:txBody>
          <a:bodyPr wrap="none" rtlCol="0">
            <a:spAutoFit/>
          </a:bodyPr>
          <a:lstStyle/>
          <a:p>
            <a:r>
              <a:rPr lang="en-US" altLang="zh-CN" dirty="0" err="1" smtClean="0">
                <a:solidFill>
                  <a:srgbClr val="000000"/>
                </a:solidFill>
                <a:latin typeface="等线 Light" panose="02010600030101010101" pitchFamily="2" charset="-122"/>
                <a:ea typeface="等线 Light" panose="02010600030101010101" pitchFamily="2" charset="-122"/>
              </a:rPr>
              <a:t>PbTe</a:t>
            </a:r>
            <a:r>
              <a:rPr lang="zh-CN" altLang="en-US" dirty="0" smtClean="0">
                <a:solidFill>
                  <a:srgbClr val="000000"/>
                </a:solidFill>
                <a:latin typeface="等线 Light" panose="02010600030101010101" pitchFamily="2" charset="-122"/>
                <a:ea typeface="等线 Light" panose="02010600030101010101" pitchFamily="2" charset="-122"/>
              </a:rPr>
              <a:t>：</a:t>
            </a:r>
            <a:r>
              <a:rPr lang="en-US" altLang="zh-CN" dirty="0" smtClean="0">
                <a:solidFill>
                  <a:srgbClr val="000000"/>
                </a:solidFill>
                <a:latin typeface="等线 Light" panose="02010600030101010101" pitchFamily="2" charset="-122"/>
                <a:ea typeface="等线 Light" panose="02010600030101010101" pitchFamily="2" charset="-122"/>
              </a:rPr>
              <a:t> Gibson 1961</a:t>
            </a:r>
            <a:r>
              <a:rPr lang="zh-CN" altLang="en-US" dirty="0" smtClean="0">
                <a:solidFill>
                  <a:srgbClr val="000000"/>
                </a:solidFill>
                <a:latin typeface="等线 Light" panose="02010600030101010101" pitchFamily="2" charset="-122"/>
                <a:ea typeface="等线 Light" panose="02010600030101010101" pitchFamily="2" charset="-122"/>
              </a:rPr>
              <a:t>， </a:t>
            </a:r>
            <a:r>
              <a:rPr lang="en-US" altLang="zh-CN" dirty="0" smtClean="0">
                <a:solidFill>
                  <a:srgbClr val="000000"/>
                </a:solidFill>
                <a:latin typeface="等线 Light" panose="02010600030101010101" pitchFamily="2" charset="-122"/>
                <a:ea typeface="等线 Light" panose="02010600030101010101" pitchFamily="2" charset="-122"/>
              </a:rPr>
              <a:t>n=5.8</a:t>
            </a:r>
          </a:p>
          <a:p>
            <a:r>
              <a:rPr lang="zh-CN" altLang="en-US" dirty="0" smtClean="0">
                <a:solidFill>
                  <a:srgbClr val="000000"/>
                </a:solidFill>
                <a:latin typeface="等线 Light" panose="02010600030101010101" pitchFamily="2" charset="-122"/>
                <a:ea typeface="等线 Light" panose="02010600030101010101" pitchFamily="2" charset="-122"/>
              </a:rPr>
              <a:t>测量                               </a:t>
            </a:r>
            <a:r>
              <a:rPr lang="en-US" altLang="zh-CN" dirty="0" smtClean="0">
                <a:solidFill>
                  <a:srgbClr val="000000"/>
                </a:solidFill>
                <a:latin typeface="等线 Light" panose="02010600030101010101" pitchFamily="2" charset="-122"/>
                <a:ea typeface="等线 Light" panose="02010600030101010101" pitchFamily="2" charset="-122"/>
              </a:rPr>
              <a:t>n</a:t>
            </a:r>
            <a:r>
              <a:rPr lang="en-US" altLang="zh-CN" baseline="-25000" dirty="0" smtClean="0">
                <a:solidFill>
                  <a:srgbClr val="000000"/>
                </a:solidFill>
                <a:latin typeface="等线 Light" panose="02010600030101010101" pitchFamily="2" charset="-122"/>
                <a:ea typeface="等线 Light" panose="02010600030101010101" pitchFamily="2" charset="-122"/>
              </a:rPr>
              <a:t>0</a:t>
            </a:r>
            <a:r>
              <a:rPr lang="en-US" altLang="zh-CN" dirty="0" smtClean="0">
                <a:solidFill>
                  <a:srgbClr val="000000"/>
                </a:solidFill>
                <a:latin typeface="等线 Light" panose="02010600030101010101" pitchFamily="2" charset="-122"/>
                <a:ea typeface="等线 Light" panose="02010600030101010101" pitchFamily="2" charset="-122"/>
              </a:rPr>
              <a:t>=5.35</a:t>
            </a:r>
            <a:endParaRPr lang="zh-CN" altLang="en-US" dirty="0">
              <a:solidFill>
                <a:srgbClr val="000000"/>
              </a:solidFill>
              <a:latin typeface="等线 Light" panose="02010600030101010101" pitchFamily="2" charset="-122"/>
              <a:ea typeface="等线 Light" panose="02010600030101010101" pitchFamily="2" charset="-122"/>
            </a:endParaRPr>
          </a:p>
        </p:txBody>
      </p:sp>
      <p:sp>
        <p:nvSpPr>
          <p:cNvPr id="11" name="TextBox 10"/>
          <p:cNvSpPr txBox="1"/>
          <p:nvPr/>
        </p:nvSpPr>
        <p:spPr>
          <a:xfrm>
            <a:off x="6165321" y="6525344"/>
            <a:ext cx="2659702" cy="338554"/>
          </a:xfrm>
          <a:prstGeom prst="rect">
            <a:avLst/>
          </a:prstGeom>
          <a:noFill/>
        </p:spPr>
        <p:txBody>
          <a:bodyPr wrap="none" rtlCol="0">
            <a:spAutoFit/>
          </a:bodyPr>
          <a:lstStyle/>
          <a:p>
            <a:r>
              <a:rPr lang="en-US" altLang="zh-CN" sz="1600" dirty="0" smtClean="0">
                <a:solidFill>
                  <a:srgbClr val="C00000"/>
                </a:solidFill>
                <a:latin typeface="等线 Light" panose="02010600030101010101" pitchFamily="2" charset="-122"/>
                <a:ea typeface="等线 Light" panose="02010600030101010101" pitchFamily="2" charset="-122"/>
              </a:rPr>
              <a:t>P 26 </a:t>
            </a:r>
            <a:r>
              <a:rPr lang="zh-CN" altLang="en-US" sz="1600" dirty="0" smtClean="0">
                <a:solidFill>
                  <a:srgbClr val="C00000"/>
                </a:solidFill>
                <a:latin typeface="等线 Light" panose="02010600030101010101" pitchFamily="2" charset="-122"/>
                <a:ea typeface="等线 Light" panose="02010600030101010101" pitchFamily="2" charset="-122"/>
              </a:rPr>
              <a:t>半导体光学 </a:t>
            </a:r>
            <a:r>
              <a:rPr lang="en-US" altLang="zh-CN" sz="1600" dirty="0" smtClean="0">
                <a:solidFill>
                  <a:srgbClr val="C00000"/>
                </a:solidFill>
                <a:latin typeface="等线 Light" panose="02010600030101010101" pitchFamily="2" charset="-122"/>
                <a:ea typeface="等线 Light" panose="02010600030101010101" pitchFamily="2" charset="-122"/>
              </a:rPr>
              <a:t>2</a:t>
            </a:r>
            <a:r>
              <a:rPr lang="en-US" altLang="zh-CN" sz="1600" baseline="30000" dirty="0" smtClean="0">
                <a:solidFill>
                  <a:srgbClr val="C00000"/>
                </a:solidFill>
                <a:latin typeface="等线 Light" panose="02010600030101010101" pitchFamily="2" charset="-122"/>
                <a:ea typeface="等线 Light" panose="02010600030101010101" pitchFamily="2" charset="-122"/>
              </a:rPr>
              <a:t>nd</a:t>
            </a:r>
            <a:r>
              <a:rPr lang="en-US" altLang="zh-CN" sz="1600" dirty="0" smtClean="0">
                <a:solidFill>
                  <a:srgbClr val="C00000"/>
                </a:solidFill>
                <a:latin typeface="等线 Light" panose="02010600030101010101" pitchFamily="2" charset="-122"/>
                <a:ea typeface="等线 Light" panose="02010600030101010101" pitchFamily="2" charset="-122"/>
              </a:rPr>
              <a:t> </a:t>
            </a:r>
            <a:r>
              <a:rPr lang="zh-CN" altLang="en-US" sz="1600" dirty="0" smtClean="0">
                <a:solidFill>
                  <a:srgbClr val="C00000"/>
                </a:solidFill>
                <a:latin typeface="等线 Light" panose="02010600030101010101" pitchFamily="2" charset="-122"/>
                <a:ea typeface="等线 Light" panose="02010600030101010101" pitchFamily="2" charset="-122"/>
              </a:rPr>
              <a:t>沈学础</a:t>
            </a:r>
            <a:endParaRPr lang="zh-CN" altLang="en-US" sz="1600" dirty="0">
              <a:solidFill>
                <a:srgbClr val="C00000"/>
              </a:solidFill>
              <a:latin typeface="等线 Light" panose="02010600030101010101" pitchFamily="2" charset="-122"/>
              <a:ea typeface="等线 Light" panose="02010600030101010101" pitchFamily="2" charset="-122"/>
            </a:endParaRPr>
          </a:p>
        </p:txBody>
      </p:sp>
      <p:sp>
        <p:nvSpPr>
          <p:cNvPr id="8" name="TextBox 7"/>
          <p:cNvSpPr txBox="1"/>
          <p:nvPr/>
        </p:nvSpPr>
        <p:spPr>
          <a:xfrm>
            <a:off x="3965738" y="5343599"/>
            <a:ext cx="502061" cy="461665"/>
          </a:xfrm>
          <a:prstGeom prst="rect">
            <a:avLst/>
          </a:prstGeom>
          <a:noFill/>
          <a:ln>
            <a:solidFill>
              <a:srgbClr val="C00000"/>
            </a:solidFill>
          </a:ln>
        </p:spPr>
        <p:txBody>
          <a:bodyPr wrap="none" rtlCol="0">
            <a:spAutoFit/>
          </a:bodyPr>
          <a:lstStyle/>
          <a:p>
            <a:r>
              <a:rPr lang="en-US" altLang="zh-CN" dirty="0" smtClean="0">
                <a:solidFill>
                  <a:srgbClr val="000000"/>
                </a:solidFill>
                <a:latin typeface="等线 Light" panose="02010600030101010101" pitchFamily="2" charset="-122"/>
                <a:ea typeface="等线 Light" panose="02010600030101010101" pitchFamily="2" charset="-122"/>
              </a:rPr>
              <a:t>93</a:t>
            </a:r>
            <a:endParaRPr lang="zh-CN" altLang="en-US" dirty="0">
              <a:solidFill>
                <a:srgbClr val="000000"/>
              </a:solidFill>
              <a:latin typeface="等线 Light" panose="02010600030101010101" pitchFamily="2" charset="-122"/>
              <a:ea typeface="等线 Light" panose="02010600030101010101" pitchFamily="2" charset="-122"/>
            </a:endParaRPr>
          </a:p>
        </p:txBody>
      </p:sp>
      <p:cxnSp>
        <p:nvCxnSpPr>
          <p:cNvPr id="10" name="直接连接符 9"/>
          <p:cNvCxnSpPr/>
          <p:nvPr/>
        </p:nvCxnSpPr>
        <p:spPr bwMode="auto">
          <a:xfrm>
            <a:off x="4211960" y="5256584"/>
            <a:ext cx="0" cy="188640"/>
          </a:xfrm>
          <a:prstGeom prst="line">
            <a:avLst/>
          </a:prstGeom>
          <a:noFill/>
          <a:ln w="19050" cap="flat" cmpd="sng" algn="ctr">
            <a:solidFill>
              <a:srgbClr val="C00000"/>
            </a:solidFill>
            <a:prstDash val="solid"/>
            <a:round/>
            <a:headEnd type="none" w="med" len="med"/>
            <a:tailEnd type="triangle" w="med" len="med"/>
          </a:ln>
          <a:effectLst/>
        </p:spPr>
      </p:cxnSp>
      <p:sp>
        <p:nvSpPr>
          <p:cNvPr id="16" name="Text Box 6"/>
          <p:cNvSpPr txBox="1">
            <a:spLocks noChangeArrowheads="1"/>
          </p:cNvSpPr>
          <p:nvPr/>
        </p:nvSpPr>
        <p:spPr bwMode="auto">
          <a:xfrm>
            <a:off x="5004048" y="5733256"/>
            <a:ext cx="374441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600" dirty="0">
                <a:latin typeface="楷体_GB2312" pitchFamily="49" charset="-122"/>
                <a:ea typeface="等线 Light" panose="02010600030101010101" pitchFamily="2" charset="-122"/>
              </a:rPr>
              <a:t>(a)</a:t>
            </a:r>
            <a:r>
              <a:rPr kumimoji="1" lang="zh-CN" altLang="en-US" sz="1600" dirty="0">
                <a:latin typeface="楷体_GB2312" pitchFamily="49" charset="-122"/>
                <a:ea typeface="等线 Light" panose="02010600030101010101" pitchFamily="2" charset="-122"/>
              </a:rPr>
              <a:t>碲</a:t>
            </a:r>
            <a:r>
              <a:rPr kumimoji="1" lang="en-US" altLang="zh-CN" sz="1600" dirty="0">
                <a:latin typeface="等线 Light" panose="02010600030101010101" pitchFamily="2" charset="-122"/>
                <a:ea typeface="等线 Light" panose="02010600030101010101" pitchFamily="2" charset="-122"/>
              </a:rPr>
              <a:t>(</a:t>
            </a:r>
            <a:r>
              <a:rPr kumimoji="1" lang="en-US" altLang="zh-CN" sz="1600" dirty="0" err="1">
                <a:latin typeface="等线 Light" panose="02010600030101010101" pitchFamily="2" charset="-122"/>
                <a:ea typeface="等线 Light" panose="02010600030101010101" pitchFamily="2" charset="-122"/>
              </a:rPr>
              <a:t>Te</a:t>
            </a:r>
            <a:r>
              <a:rPr kumimoji="1" lang="en-US" altLang="zh-CN" sz="1600" dirty="0">
                <a:latin typeface="等线 Light" panose="02010600030101010101" pitchFamily="2" charset="-122"/>
                <a:ea typeface="等线 Light" panose="02010600030101010101" pitchFamily="2" charset="-122"/>
              </a:rPr>
              <a:t>)</a:t>
            </a:r>
            <a:r>
              <a:rPr kumimoji="1" lang="zh-CN" altLang="en-US" sz="1600" dirty="0">
                <a:latin typeface="楷体_GB2312" pitchFamily="49" charset="-122"/>
                <a:ea typeface="等线 Light" panose="02010600030101010101" pitchFamily="2" charset="-122"/>
              </a:rPr>
              <a:t>晶体的光电导谱实验数据</a:t>
            </a:r>
            <a:r>
              <a:rPr kumimoji="1" lang="en-US" altLang="zh-CN" sz="1600" dirty="0" smtClean="0">
                <a:latin typeface="楷体_GB2312" pitchFamily="49" charset="-122"/>
                <a:ea typeface="等线 Light" panose="02010600030101010101" pitchFamily="2" charset="-122"/>
              </a:rPr>
              <a:t>;</a:t>
            </a:r>
            <a:endParaRPr lang="en-US" altLang="zh-CN" sz="1600" dirty="0">
              <a:latin typeface="楷体_GB2312" pitchFamily="49" charset="-122"/>
              <a:ea typeface="等线 Light" panose="02010600030101010101" pitchFamily="2" charset="-122"/>
            </a:endParaRPr>
          </a:p>
          <a:p>
            <a:r>
              <a:rPr kumimoji="1" lang="en-US" altLang="zh-CN" sz="1600" dirty="0" smtClean="0">
                <a:latin typeface="楷体_GB2312" pitchFamily="49" charset="-122"/>
                <a:ea typeface="等线 Light" panose="02010600030101010101" pitchFamily="2" charset="-122"/>
              </a:rPr>
              <a:t>(</a:t>
            </a:r>
            <a:r>
              <a:rPr kumimoji="1" lang="en-US" altLang="zh-CN" sz="1600" dirty="0">
                <a:latin typeface="楷体_GB2312" pitchFamily="49" charset="-122"/>
                <a:ea typeface="等线 Light" panose="02010600030101010101" pitchFamily="2" charset="-122"/>
              </a:rPr>
              <a:t>b)</a:t>
            </a:r>
            <a:r>
              <a:rPr kumimoji="1" lang="zh-CN" altLang="en-US" sz="1600" dirty="0">
                <a:latin typeface="楷体_GB2312" pitchFamily="49" charset="-122"/>
                <a:ea typeface="等线 Light" panose="02010600030101010101" pitchFamily="2" charset="-122"/>
              </a:rPr>
              <a:t>虚线为使用</a:t>
            </a:r>
            <a:r>
              <a:rPr kumimoji="1" lang="en-US" altLang="zh-CN" sz="1600" dirty="0">
                <a:latin typeface="等线 Light" panose="02010600030101010101" pitchFamily="2" charset="-122"/>
                <a:ea typeface="等线 Light" panose="02010600030101010101" pitchFamily="2" charset="-122"/>
              </a:rPr>
              <a:t>KK</a:t>
            </a:r>
            <a:r>
              <a:rPr kumimoji="1" lang="zh-CN" altLang="en-US" sz="1600" dirty="0">
                <a:latin typeface="楷体_GB2312" pitchFamily="49" charset="-122"/>
                <a:ea typeface="等线 Light" panose="02010600030101010101" pitchFamily="2" charset="-122"/>
              </a:rPr>
              <a:t>关系计算的</a:t>
            </a:r>
            <a:r>
              <a:rPr kumimoji="1" lang="zh-CN" altLang="en-US" sz="1600" i="1" dirty="0">
                <a:latin typeface="等线 Light" panose="02010600030101010101" pitchFamily="2" charset="-122"/>
                <a:ea typeface="等线 Light" panose="02010600030101010101" pitchFamily="2" charset="-122"/>
                <a:sym typeface="Symbol" pitchFamily="18" charset="2"/>
              </a:rPr>
              <a:t></a:t>
            </a:r>
            <a:r>
              <a:rPr kumimoji="1" lang="en-US" altLang="zh-CN" sz="1600" baseline="-25000" dirty="0">
                <a:latin typeface="等线 Light" panose="02010600030101010101" pitchFamily="2" charset="-122"/>
                <a:ea typeface="等线 Light" panose="02010600030101010101" pitchFamily="2" charset="-122"/>
              </a:rPr>
              <a:t>r</a:t>
            </a:r>
            <a:r>
              <a:rPr kumimoji="1" lang="en-US" altLang="zh-CN" sz="1600" dirty="0">
                <a:latin typeface="等线 Light" panose="02010600030101010101" pitchFamily="2" charset="-122"/>
                <a:ea typeface="等线 Light" panose="02010600030101010101" pitchFamily="2" charset="-122"/>
              </a:rPr>
              <a:t>(</a:t>
            </a:r>
            <a:r>
              <a:rPr kumimoji="1" lang="en-US" altLang="zh-CN" sz="1600" i="1" dirty="0">
                <a:latin typeface="等线 Light" panose="02010600030101010101" pitchFamily="2" charset="-122"/>
                <a:ea typeface="等线 Light" panose="02010600030101010101" pitchFamily="2" charset="-122"/>
                <a:sym typeface="Symbol" pitchFamily="18" charset="2"/>
              </a:rPr>
              <a:t></a:t>
            </a:r>
            <a:r>
              <a:rPr kumimoji="1" lang="en-US" altLang="zh-CN" sz="1600" dirty="0">
                <a:latin typeface="等线 Light" panose="02010600030101010101" pitchFamily="2" charset="-122"/>
                <a:ea typeface="等线 Light" panose="02010600030101010101" pitchFamily="2" charset="-122"/>
              </a:rPr>
              <a:t>)</a:t>
            </a:r>
            <a:r>
              <a:rPr kumimoji="1" lang="zh-CN" altLang="en-US" sz="1600" dirty="0">
                <a:latin typeface="楷体_GB2312" pitchFamily="49" charset="-122"/>
                <a:ea typeface="等线 Light" panose="02010600030101010101" pitchFamily="2" charset="-122"/>
              </a:rPr>
              <a:t>谱； 实线为实验测得的</a:t>
            </a:r>
            <a:r>
              <a:rPr kumimoji="1" lang="zh-CN" altLang="en-US" sz="1600" i="1" dirty="0">
                <a:latin typeface="等线 Light" panose="02010600030101010101" pitchFamily="2" charset="-122"/>
                <a:ea typeface="等线 Light" panose="02010600030101010101" pitchFamily="2" charset="-122"/>
                <a:sym typeface="Symbol" pitchFamily="18" charset="2"/>
              </a:rPr>
              <a:t></a:t>
            </a:r>
            <a:r>
              <a:rPr kumimoji="1" lang="en-US" altLang="zh-CN" sz="1600" baseline="-25000" dirty="0">
                <a:latin typeface="等线 Light" panose="02010600030101010101" pitchFamily="2" charset="-122"/>
                <a:ea typeface="等线 Light" panose="02010600030101010101" pitchFamily="2" charset="-122"/>
              </a:rPr>
              <a:t>r</a:t>
            </a:r>
            <a:r>
              <a:rPr kumimoji="1" lang="en-US" altLang="zh-CN" sz="1600" dirty="0">
                <a:latin typeface="等线 Light" panose="02010600030101010101" pitchFamily="2" charset="-122"/>
                <a:ea typeface="等线 Light" panose="02010600030101010101" pitchFamily="2" charset="-122"/>
              </a:rPr>
              <a:t>(</a:t>
            </a:r>
            <a:r>
              <a:rPr kumimoji="1" lang="en-US" altLang="zh-CN" sz="1600" i="1" dirty="0">
                <a:latin typeface="等线 Light" panose="02010600030101010101" pitchFamily="2" charset="-122"/>
                <a:ea typeface="等线 Light" panose="02010600030101010101" pitchFamily="2" charset="-122"/>
                <a:sym typeface="Symbol" pitchFamily="18" charset="2"/>
              </a:rPr>
              <a:t></a:t>
            </a:r>
            <a:r>
              <a:rPr kumimoji="1" lang="en-US" altLang="zh-CN" sz="1600" dirty="0">
                <a:latin typeface="等线 Light" panose="02010600030101010101" pitchFamily="2" charset="-122"/>
                <a:ea typeface="等线 Light" panose="02010600030101010101" pitchFamily="2" charset="-122"/>
              </a:rPr>
              <a:t>)</a:t>
            </a:r>
            <a:r>
              <a:rPr kumimoji="1" lang="zh-CN" altLang="en-US" sz="1600" dirty="0">
                <a:latin typeface="楷体_GB2312" pitchFamily="49" charset="-122"/>
                <a:ea typeface="等线 Light" panose="02010600030101010101" pitchFamily="2" charset="-122"/>
              </a:rPr>
              <a:t>谱</a:t>
            </a:r>
          </a:p>
        </p:txBody>
      </p:sp>
    </p:spTree>
    <p:extLst>
      <p:ext uri="{BB962C8B-B14F-4D97-AF65-F5344CB8AC3E}">
        <p14:creationId xmlns:p14="http://schemas.microsoft.com/office/powerpoint/2010/main" val="4274751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dirty="0" smtClean="0">
                <a:cs typeface="Times New Roman" pitchFamily="18" charset="0"/>
              </a:rPr>
              <a:t>Propagation theory</a:t>
            </a:r>
            <a:endParaRPr lang="zh-CN" altLang="en-US" dirty="0" smtClean="0"/>
          </a:p>
        </p:txBody>
      </p:sp>
      <p:sp>
        <p:nvSpPr>
          <p:cNvPr id="6147" name="Rectangle 5"/>
          <p:cNvSpPr>
            <a:spLocks noChangeArrowheads="1"/>
          </p:cNvSpPr>
          <p:nvPr/>
        </p:nvSpPr>
        <p:spPr bwMode="auto">
          <a:xfrm>
            <a:off x="633776" y="3739318"/>
            <a:ext cx="8428038"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000000"/>
              </a:buClr>
              <a:buSzPct val="70000"/>
              <a:buFont typeface="Wingdings" pitchFamily="2" charset="2"/>
              <a:buNone/>
            </a:pPr>
            <a:r>
              <a:rPr kumimoji="0" lang="en-US" altLang="zh-CN" b="1" dirty="0" smtClean="0">
                <a:solidFill>
                  <a:srgbClr val="000000"/>
                </a:solidFill>
                <a:latin typeface="等线 Light" panose="02010600030101010101" pitchFamily="2" charset="-122"/>
                <a:ea typeface="等线 Light" panose="02010600030101010101" pitchFamily="2" charset="-122"/>
                <a:cs typeface="Times New Roman" pitchFamily="18" charset="0"/>
              </a:rPr>
              <a:t>Model:</a:t>
            </a:r>
            <a:endParaRPr kumimoji="0" lang="en-US" altLang="zh-CN" b="1" dirty="0">
              <a:solidFill>
                <a:srgbClr val="000000"/>
              </a:solidFill>
              <a:latin typeface="等线 Light" panose="02010600030101010101" pitchFamily="2" charset="-122"/>
              <a:ea typeface="等线 Light" panose="02010600030101010101" pitchFamily="2" charset="-122"/>
              <a:cs typeface="Times New Roman" pitchFamily="18" charset="0"/>
            </a:endParaRPr>
          </a:p>
          <a:p>
            <a:pPr>
              <a:spcBef>
                <a:spcPct val="20000"/>
              </a:spcBef>
              <a:buClr>
                <a:srgbClr val="000000"/>
              </a:buClr>
              <a:buSzPct val="70000"/>
              <a:buFont typeface="Wingdings" pitchFamily="2" charset="2"/>
              <a:buNone/>
            </a:pP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Light: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electromagnetic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wave</a:t>
            </a:r>
          </a:p>
          <a:p>
            <a:pPr>
              <a:spcBef>
                <a:spcPct val="20000"/>
              </a:spcBef>
              <a:buClr>
                <a:srgbClr val="000000"/>
              </a:buClr>
              <a:buSzPct val="70000"/>
            </a:pP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Atoms and molecule: classical dipole oscillator, </a:t>
            </a:r>
            <a:r>
              <a:rPr kumimoji="0" lang="en-US" altLang="zh-CN" i="1" dirty="0" smtClean="0">
                <a:solidFill>
                  <a:srgbClr val="000000"/>
                </a:solidFill>
                <a:latin typeface="等线 Light" panose="02010600030101010101" pitchFamily="2" charset="-122"/>
                <a:ea typeface="等线 Light" panose="02010600030101010101" pitchFamily="2" charset="-122"/>
                <a:cs typeface="Times New Roman" pitchFamily="18" charset="0"/>
              </a:rPr>
              <a:t>n</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rPr>
              <a:t>,</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a:t>
            </a:r>
            <a:endPar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endParaRPr>
          </a:p>
          <a:p>
            <a:pPr>
              <a:spcBef>
                <a:spcPct val="20000"/>
              </a:spcBef>
              <a:buClr>
                <a:srgbClr val="000000"/>
              </a:buClr>
              <a:buSzPct val="70000"/>
              <a:buFont typeface="Wingdings" pitchFamily="2" charset="2"/>
              <a:buNone/>
            </a:pP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a:t>
            </a:r>
            <a:endParaRPr kumimoji="0" lang="en-US" altLang="zh-CN" sz="1600" dirty="0">
              <a:solidFill>
                <a:srgbClr val="000000"/>
              </a:solidFill>
              <a:latin typeface="等线 Light" panose="02010600030101010101" pitchFamily="2" charset="-122"/>
              <a:ea typeface="等线 Light" panose="02010600030101010101" pitchFamily="2" charset="-122"/>
              <a:cs typeface="Times New Roman" pitchFamily="18" charset="0"/>
            </a:endParaRPr>
          </a:p>
        </p:txBody>
      </p:sp>
      <p:graphicFrame>
        <p:nvGraphicFramePr>
          <p:cNvPr id="6148" name="Object 7"/>
          <p:cNvGraphicFramePr>
            <a:graphicFrameLocks noChangeAspect="1"/>
          </p:cNvGraphicFramePr>
          <p:nvPr>
            <p:extLst>
              <p:ext uri="{D42A27DB-BD31-4B8C-83A1-F6EECF244321}">
                <p14:modId xmlns:p14="http://schemas.microsoft.com/office/powerpoint/2010/main" val="4001427989"/>
              </p:ext>
            </p:extLst>
          </p:nvPr>
        </p:nvGraphicFramePr>
        <p:xfrm>
          <a:off x="639983" y="1628800"/>
          <a:ext cx="7383462" cy="1057275"/>
        </p:xfrm>
        <a:graphic>
          <a:graphicData uri="http://schemas.openxmlformats.org/presentationml/2006/ole">
            <mc:AlternateContent xmlns:mc="http://schemas.openxmlformats.org/markup-compatibility/2006">
              <mc:Choice xmlns:v="urn:schemas-microsoft-com:vml" Requires="v">
                <p:oleObj spid="_x0000_s508336" name="Equation" r:id="rId4" imgW="2743200" imgH="393480" progId="Equation.DSMT4">
                  <p:embed/>
                </p:oleObj>
              </mc:Choice>
              <mc:Fallback>
                <p:oleObj name="Equation" r:id="rId4" imgW="2743200" imgH="393480" progId="Equation.DSMT4">
                  <p:embed/>
                  <p:pic>
                    <p:nvPicPr>
                      <p:cNvPr id="6148" name="Object 7"/>
                      <p:cNvPicPr>
                        <a:picLocks noChangeAspect="1" noChangeArrowheads="1"/>
                      </p:cNvPicPr>
                      <p:nvPr/>
                    </p:nvPicPr>
                    <p:blipFill>
                      <a:blip r:embed="rId5"/>
                      <a:srcRect/>
                      <a:stretch>
                        <a:fillRect/>
                      </a:stretch>
                    </p:blipFill>
                    <p:spPr bwMode="auto">
                      <a:xfrm>
                        <a:off x="639983" y="1628800"/>
                        <a:ext cx="7383462"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0" name="Text Box 9"/>
          <p:cNvSpPr txBox="1">
            <a:spLocks noChangeArrowheads="1"/>
          </p:cNvSpPr>
          <p:nvPr/>
        </p:nvSpPr>
        <p:spPr bwMode="auto">
          <a:xfrm>
            <a:off x="4716016" y="2807944"/>
            <a:ext cx="40078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Two propagation parameters:</a:t>
            </a:r>
          </a:p>
          <a:p>
            <a:pPr eaLnBrk="1" hangingPunct="1"/>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rPr>
              <a:t> </a:t>
            </a:r>
            <a:endPar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endParaRPr>
          </a:p>
        </p:txBody>
      </p:sp>
      <p:sp>
        <p:nvSpPr>
          <p:cNvPr id="6151" name="Rectangle 13"/>
          <p:cNvSpPr>
            <a:spLocks noChangeArrowheads="1"/>
          </p:cNvSpPr>
          <p:nvPr/>
        </p:nvSpPr>
        <p:spPr bwMode="auto">
          <a:xfrm>
            <a:off x="179388" y="3625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kumimoji="0" lang="zh-CN" altLang="en-US" sz="1800" dirty="0">
              <a:solidFill>
                <a:srgbClr val="000000"/>
              </a:solidFill>
              <a:latin typeface="Arial" pitchFamily="34" charset="0"/>
              <a:ea typeface="等线 Light" panose="02010600030101010101" pitchFamily="2" charset="-122"/>
            </a:endParaRPr>
          </a:p>
        </p:txBody>
      </p:sp>
      <p:graphicFrame>
        <p:nvGraphicFramePr>
          <p:cNvPr id="6152" name="对象 3"/>
          <p:cNvGraphicFramePr>
            <a:graphicFrameLocks noChangeAspect="1"/>
          </p:cNvGraphicFramePr>
          <p:nvPr>
            <p:extLst>
              <p:ext uri="{D42A27DB-BD31-4B8C-83A1-F6EECF244321}">
                <p14:modId xmlns:p14="http://schemas.microsoft.com/office/powerpoint/2010/main" val="776075893"/>
              </p:ext>
            </p:extLst>
          </p:nvPr>
        </p:nvGraphicFramePr>
        <p:xfrm>
          <a:off x="685515" y="2510891"/>
          <a:ext cx="3851275" cy="908050"/>
        </p:xfrm>
        <a:graphic>
          <a:graphicData uri="http://schemas.openxmlformats.org/presentationml/2006/ole">
            <mc:AlternateContent xmlns:mc="http://schemas.openxmlformats.org/markup-compatibility/2006">
              <mc:Choice xmlns:v="urn:schemas-microsoft-com:vml" Requires="v">
                <p:oleObj spid="_x0000_s508337" name="Equation" r:id="rId6" imgW="1511280" imgH="355320" progId="Equation.DSMT4">
                  <p:embed/>
                </p:oleObj>
              </mc:Choice>
              <mc:Fallback>
                <p:oleObj name="Equation" r:id="rId6" imgW="1511280" imgH="355320" progId="Equation.DSMT4">
                  <p:embed/>
                  <p:pic>
                    <p:nvPicPr>
                      <p:cNvPr id="6152" name="对象 3"/>
                      <p:cNvPicPr>
                        <a:picLocks noChangeAspect="1" noChangeArrowheads="1"/>
                      </p:cNvPicPr>
                      <p:nvPr/>
                    </p:nvPicPr>
                    <p:blipFill>
                      <a:blip r:embed="rId7"/>
                      <a:srcRect/>
                      <a:stretch>
                        <a:fillRect/>
                      </a:stretch>
                    </p:blipFill>
                    <p:spPr bwMode="auto">
                      <a:xfrm>
                        <a:off x="685515" y="2510891"/>
                        <a:ext cx="3851275"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3" name="Text Box 15"/>
          <p:cNvSpPr txBox="1">
            <a:spLocks noChangeArrowheads="1"/>
          </p:cNvSpPr>
          <p:nvPr/>
        </p:nvSpPr>
        <p:spPr bwMode="auto">
          <a:xfrm>
            <a:off x="633776" y="5140456"/>
            <a:ext cx="59396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1</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bound electron (atomic)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a:t>
            </a:r>
            <a:endPar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endParaRPr>
          </a:p>
          <a:p>
            <a:pPr eaLnBrk="1" hangingPunct="1"/>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2</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vibrational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a:t>
            </a:r>
            <a:endPar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endParaRPr>
          </a:p>
          <a:p>
            <a:pPr eaLnBrk="1" hangingPunct="1"/>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3</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free electron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a:t>
            </a:r>
            <a:endPar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endParaRPr>
          </a:p>
        </p:txBody>
      </p:sp>
      <p:sp>
        <p:nvSpPr>
          <p:cNvPr id="4" name="TextBox 3"/>
          <p:cNvSpPr txBox="1"/>
          <p:nvPr/>
        </p:nvSpPr>
        <p:spPr>
          <a:xfrm>
            <a:off x="7387951" y="5928606"/>
            <a:ext cx="822661" cy="461665"/>
          </a:xfrm>
          <a:prstGeom prst="rect">
            <a:avLst/>
          </a:prstGeom>
          <a:noFill/>
        </p:spPr>
        <p:txBody>
          <a:bodyPr wrap="none" rtlCol="0">
            <a:spAutoFit/>
          </a:bodyPr>
          <a:lstStyle/>
          <a:p>
            <a:r>
              <a:rPr lang="en-US" altLang="zh-CN" dirty="0" smtClean="0">
                <a:solidFill>
                  <a:srgbClr val="C00000"/>
                </a:solidFill>
                <a:latin typeface="等线 Light" panose="02010600030101010101" pitchFamily="2" charset="-122"/>
                <a:ea typeface="等线 Light" panose="02010600030101010101" pitchFamily="2" charset="-122"/>
              </a:rPr>
              <a:t>Note</a:t>
            </a:r>
            <a:endParaRPr lang="zh-CN" altLang="en-US" dirty="0">
              <a:solidFill>
                <a:srgbClr val="C00000"/>
              </a:solidFill>
              <a:latin typeface="等线 Light" panose="02010600030101010101" pitchFamily="2" charset="-122"/>
              <a:ea typeface="等线 Light" panose="02010600030101010101" pitchFamily="2" charset="-122"/>
            </a:endParaRPr>
          </a:p>
        </p:txBody>
      </p:sp>
      <p:sp>
        <p:nvSpPr>
          <p:cNvPr id="2" name="椭圆 1"/>
          <p:cNvSpPr/>
          <p:nvPr/>
        </p:nvSpPr>
        <p:spPr bwMode="auto">
          <a:xfrm>
            <a:off x="5399088" y="1988840"/>
            <a:ext cx="397048" cy="432048"/>
          </a:xfrm>
          <a:prstGeom prst="ellipse">
            <a:avLst/>
          </a:prstGeom>
          <a:noFill/>
          <a:ln w="19050" cap="flat" cmpd="sng" algn="ctr">
            <a:solidFill>
              <a:srgbClr val="0070C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等线 Light" panose="02010600030101010101" pitchFamily="2" charset="-122"/>
              <a:ea typeface="等线 Light" panose="02010600030101010101" pitchFamily="2" charset="-122"/>
            </a:endParaRPr>
          </a:p>
        </p:txBody>
      </p:sp>
      <p:sp>
        <p:nvSpPr>
          <p:cNvPr id="13" name="椭圆 12"/>
          <p:cNvSpPr/>
          <p:nvPr/>
        </p:nvSpPr>
        <p:spPr bwMode="auto">
          <a:xfrm>
            <a:off x="6156176" y="1988840"/>
            <a:ext cx="397048" cy="432048"/>
          </a:xfrm>
          <a:prstGeom prst="ellipse">
            <a:avLst/>
          </a:prstGeom>
          <a:noFill/>
          <a:ln w="19050" cap="flat" cmpd="sng" algn="ctr">
            <a:solidFill>
              <a:srgbClr val="0070C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等线 Light" panose="02010600030101010101" pitchFamily="2" charset="-122"/>
              <a:ea typeface="等线 Light" panose="02010600030101010101" pitchFamily="2" charset="-122"/>
            </a:endParaRPr>
          </a:p>
        </p:txBody>
      </p:sp>
      <p:sp>
        <p:nvSpPr>
          <p:cNvPr id="14" name="椭圆 13"/>
          <p:cNvSpPr/>
          <p:nvPr/>
        </p:nvSpPr>
        <p:spPr bwMode="auto">
          <a:xfrm>
            <a:off x="2843808" y="2686075"/>
            <a:ext cx="397048" cy="238869"/>
          </a:xfrm>
          <a:prstGeom prst="ellipse">
            <a:avLst/>
          </a:prstGeom>
          <a:noFill/>
          <a:ln w="19050" cap="flat" cmpd="sng" algn="ctr">
            <a:solidFill>
              <a:srgbClr val="0070C0"/>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等线 Light" panose="02010600030101010101" pitchFamily="2" charset="-122"/>
              <a:ea typeface="等线 Light" panose="02010600030101010101"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800432787"/>
              </p:ext>
            </p:extLst>
          </p:nvPr>
        </p:nvGraphicFramePr>
        <p:xfrm>
          <a:off x="4559300" y="2451100"/>
          <a:ext cx="914400" cy="198438"/>
        </p:xfrm>
        <a:graphic>
          <a:graphicData uri="http://schemas.openxmlformats.org/presentationml/2006/ole">
            <mc:AlternateContent xmlns:mc="http://schemas.openxmlformats.org/markup-compatibility/2006">
              <mc:Choice xmlns:v="urn:schemas-microsoft-com:vml" Requires="v">
                <p:oleObj spid="_x0000_s508338" name="Equation" r:id="rId8" imgW="914400" imgH="198720" progId="Equation.DSMT4">
                  <p:embed/>
                </p:oleObj>
              </mc:Choice>
              <mc:Fallback>
                <p:oleObj name="Equation" r:id="rId8" imgW="914400" imgH="198720" progId="Equation.DSMT4">
                  <p:embed/>
                  <p:pic>
                    <p:nvPicPr>
                      <p:cNvPr id="0" name=""/>
                      <p:cNvPicPr/>
                      <p:nvPr/>
                    </p:nvPicPr>
                    <p:blipFill>
                      <a:blip r:embed="rId9"/>
                      <a:stretch>
                        <a:fillRect/>
                      </a:stretch>
                    </p:blipFill>
                    <p:spPr>
                      <a:xfrm>
                        <a:off x="4559300" y="24511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256010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3247095" y="860424"/>
            <a:ext cx="264981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0" lang="en-US" altLang="zh-CN" sz="4000" dirty="0" smtClean="0">
                <a:solidFill>
                  <a:srgbClr val="0070C0"/>
                </a:solidFill>
                <a:latin typeface="等线 Light" panose="02010600030101010101" pitchFamily="2" charset="-122"/>
                <a:ea typeface="等线 Light" panose="02010600030101010101" pitchFamily="2" charset="-122"/>
              </a:rPr>
              <a:t>Dispersion </a:t>
            </a:r>
            <a:r>
              <a:rPr kumimoji="0" lang="en-US" altLang="zh-CN" sz="4000" b="1" dirty="0" smtClean="0">
                <a:solidFill>
                  <a:srgbClr val="0070C0"/>
                </a:solidFill>
                <a:latin typeface="等线 Light" panose="02010600030101010101" pitchFamily="2" charset="-122"/>
                <a:ea typeface="等线 Light" panose="02010600030101010101" pitchFamily="2" charset="-122"/>
              </a:rPr>
              <a:t> </a:t>
            </a:r>
            <a:endParaRPr kumimoji="0" lang="en-US" altLang="zh-CN" sz="4000" b="1" dirty="0">
              <a:solidFill>
                <a:srgbClr val="0070C0"/>
              </a:solidFill>
              <a:latin typeface="等线 Light" panose="02010600030101010101" pitchFamily="2" charset="-122"/>
              <a:ea typeface="等线 Light" panose="02010600030101010101" pitchFamily="2" charset="-122"/>
            </a:endParaRPr>
          </a:p>
        </p:txBody>
      </p:sp>
      <p:sp>
        <p:nvSpPr>
          <p:cNvPr id="16387"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kumimoji="0" lang="zh-CN" altLang="en-US" sz="1800" dirty="0">
              <a:solidFill>
                <a:srgbClr val="000000"/>
              </a:solidFill>
              <a:latin typeface="Arial" pitchFamily="34" charset="0"/>
              <a:ea typeface="等线 Light" panose="02010600030101010101" pitchFamily="2" charset="-122"/>
            </a:endParaRPr>
          </a:p>
        </p:txBody>
      </p:sp>
      <p:pic>
        <p:nvPicPr>
          <p:cNvPr id="16388" name="Picture 9" descr="msotw9_temp0"/>
          <p:cNvPicPr>
            <a:picLocks noChangeAspect="1" noChangeArrowheads="1"/>
          </p:cNvPicPr>
          <p:nvPr/>
        </p:nvPicPr>
        <p:blipFill>
          <a:blip r:embed="rId4" cstate="print">
            <a:lum bright="-18000"/>
            <a:extLst>
              <a:ext uri="{28A0092B-C50C-407E-A947-70E740481C1C}">
                <a14:useLocalDpi xmlns:a14="http://schemas.microsoft.com/office/drawing/2010/main" val="0"/>
              </a:ext>
            </a:extLst>
          </a:blip>
          <a:srcRect/>
          <a:stretch>
            <a:fillRect/>
          </a:stretch>
        </p:blipFill>
        <p:spPr bwMode="auto">
          <a:xfrm>
            <a:off x="479148" y="1597035"/>
            <a:ext cx="4516437" cy="360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0" name="Rectangle 19"/>
          <p:cNvSpPr>
            <a:spLocks noChangeArrowheads="1"/>
          </p:cNvSpPr>
          <p:nvPr/>
        </p:nvSpPr>
        <p:spPr bwMode="auto">
          <a:xfrm>
            <a:off x="0" y="2525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kumimoji="0" lang="zh-CN" altLang="en-US" sz="1800" dirty="0">
              <a:solidFill>
                <a:srgbClr val="000000"/>
              </a:solidFill>
              <a:latin typeface="Arial" pitchFamily="34" charset="0"/>
              <a:ea typeface="等线 Light" panose="02010600030101010101" pitchFamily="2" charset="-122"/>
            </a:endParaRPr>
          </a:p>
        </p:txBody>
      </p:sp>
      <p:sp>
        <p:nvSpPr>
          <p:cNvPr id="16391" name="Text Box 30"/>
          <p:cNvSpPr txBox="1">
            <a:spLocks noChangeArrowheads="1"/>
          </p:cNvSpPr>
          <p:nvPr/>
        </p:nvSpPr>
        <p:spPr bwMode="auto">
          <a:xfrm>
            <a:off x="5703888" y="3667125"/>
            <a:ext cx="18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kumimoji="0" lang="zh-CN" altLang="zh-CN" sz="3600" dirty="0">
              <a:solidFill>
                <a:srgbClr val="000000"/>
              </a:solidFill>
              <a:ea typeface="等线 Light" panose="02010600030101010101" pitchFamily="2" charset="-122"/>
            </a:endParaRPr>
          </a:p>
        </p:txBody>
      </p:sp>
      <p:sp>
        <p:nvSpPr>
          <p:cNvPr id="16392" name="Text Box 34"/>
          <p:cNvSpPr txBox="1">
            <a:spLocks noChangeArrowheads="1"/>
          </p:cNvSpPr>
          <p:nvPr/>
        </p:nvSpPr>
        <p:spPr bwMode="auto">
          <a:xfrm>
            <a:off x="323528" y="5623093"/>
            <a:ext cx="451643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0" lang="en-US" altLang="zh-CN" sz="2000" dirty="0">
                <a:solidFill>
                  <a:srgbClr val="000000"/>
                </a:solidFill>
                <a:latin typeface="等线 Light" panose="02010600030101010101" pitchFamily="2" charset="-122"/>
                <a:ea typeface="等线 Light" panose="02010600030101010101" pitchFamily="2" charset="-122"/>
                <a:cs typeface="Times New Roman" pitchFamily="18" charset="0"/>
              </a:rPr>
              <a:t>This dispersion mainly originates from the </a:t>
            </a:r>
            <a:r>
              <a:rPr kumimoji="0" lang="en-US" altLang="zh-CN" sz="2000" dirty="0" err="1">
                <a:solidFill>
                  <a:srgbClr val="000000"/>
                </a:solidFill>
                <a:latin typeface="等线 Light" panose="02010600030101010101" pitchFamily="2" charset="-122"/>
                <a:ea typeface="等线 Light" panose="02010600030101010101" pitchFamily="2" charset="-122"/>
                <a:cs typeface="Times New Roman" pitchFamily="18" charset="0"/>
              </a:rPr>
              <a:t>interband</a:t>
            </a:r>
            <a:r>
              <a:rPr kumimoji="0" lang="en-US" altLang="zh-CN" sz="2000"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sz="2000" dirty="0" smtClean="0">
                <a:solidFill>
                  <a:srgbClr val="000000"/>
                </a:solidFill>
                <a:latin typeface="等线 Light" panose="02010600030101010101" pitchFamily="2" charset="-122"/>
                <a:ea typeface="等线 Light" panose="02010600030101010101" pitchFamily="2" charset="-122"/>
                <a:cs typeface="Times New Roman" pitchFamily="18" charset="0"/>
              </a:rPr>
              <a:t> absorption </a:t>
            </a:r>
            <a:r>
              <a:rPr kumimoji="0" lang="en-US" altLang="zh-CN" sz="2000" dirty="0">
                <a:solidFill>
                  <a:srgbClr val="000000"/>
                </a:solidFill>
                <a:latin typeface="等线 Light" panose="02010600030101010101" pitchFamily="2" charset="-122"/>
                <a:ea typeface="等线 Light" panose="02010600030101010101" pitchFamily="2" charset="-122"/>
                <a:cs typeface="Times New Roman" pitchFamily="18" charset="0"/>
              </a:rPr>
              <a:t>in the UV and the vibrational absorption </a:t>
            </a:r>
            <a:r>
              <a:rPr kumimoji="0" lang="en-US" altLang="zh-CN" sz="2000" dirty="0" smtClean="0">
                <a:solidFill>
                  <a:srgbClr val="000000"/>
                </a:solidFill>
                <a:latin typeface="等线 Light" panose="02010600030101010101" pitchFamily="2" charset="-122"/>
                <a:ea typeface="等线 Light" panose="02010600030101010101" pitchFamily="2" charset="-122"/>
                <a:cs typeface="Times New Roman" pitchFamily="18" charset="0"/>
              </a:rPr>
              <a:t>in </a:t>
            </a:r>
            <a:r>
              <a:rPr kumimoji="0" lang="en-US" altLang="zh-CN" sz="2000" dirty="0">
                <a:solidFill>
                  <a:srgbClr val="000000"/>
                </a:solidFill>
                <a:latin typeface="等线 Light" panose="02010600030101010101" pitchFamily="2" charset="-122"/>
                <a:ea typeface="等线 Light" panose="02010600030101010101" pitchFamily="2" charset="-122"/>
                <a:cs typeface="Times New Roman" pitchFamily="18" charset="0"/>
              </a:rPr>
              <a:t>IR</a:t>
            </a:r>
          </a:p>
        </p:txBody>
      </p:sp>
      <p:sp>
        <p:nvSpPr>
          <p:cNvPr id="14" name="矩形 13"/>
          <p:cNvSpPr/>
          <p:nvPr/>
        </p:nvSpPr>
        <p:spPr>
          <a:xfrm>
            <a:off x="5111510" y="1597035"/>
            <a:ext cx="3599632" cy="3046988"/>
          </a:xfrm>
          <a:prstGeom prst="rect">
            <a:avLst/>
          </a:prstGeom>
        </p:spPr>
        <p:txBody>
          <a:bodyPr wrap="square">
            <a:spAutoFit/>
          </a:bodyPr>
          <a:lstStyle/>
          <a:p>
            <a:pPr>
              <a:defRPr/>
            </a:pP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Group velocity</a:t>
            </a:r>
          </a:p>
          <a:p>
            <a:pPr>
              <a:defRPr/>
            </a:pP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dispersion (GVD)</a:t>
            </a:r>
          </a:p>
          <a:p>
            <a:pPr>
              <a:defRPr/>
            </a:pPr>
            <a:endPar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endParaRPr>
          </a:p>
          <a:p>
            <a:pPr>
              <a:defRPr/>
            </a:pP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GVD determines</a:t>
            </a:r>
          </a:p>
          <a:p>
            <a:pPr>
              <a:defRPr/>
            </a:pP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pulse spreading</a:t>
            </a:r>
          </a:p>
          <a:p>
            <a:pPr>
              <a:defRPr/>
            </a:pP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in optical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fibers</a:t>
            </a:r>
          </a:p>
          <a:p>
            <a:pPr>
              <a:defRPr/>
            </a:pPr>
            <a:endPar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endParaRPr>
          </a:p>
          <a:p>
            <a:pPr>
              <a:defRPr/>
            </a:pP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GVD = 0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near 1300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nm</a:t>
            </a:r>
            <a:endParaRPr kumimoji="0" lang="zh-CN" altLang="en-US" dirty="0">
              <a:solidFill>
                <a:srgbClr val="000000"/>
              </a:solidFill>
              <a:latin typeface="等线 Light" panose="02010600030101010101" pitchFamily="2" charset="-122"/>
              <a:ea typeface="等线 Light" panose="02010600030101010101" pitchFamily="2" charset="-122"/>
              <a:cs typeface="Times New Roman" pitchFamily="18" charset="0"/>
            </a:endParaRPr>
          </a:p>
        </p:txBody>
      </p:sp>
      <p:graphicFrame>
        <p:nvGraphicFramePr>
          <p:cNvPr id="16395" name="Object 10"/>
          <p:cNvGraphicFramePr>
            <a:graphicFrameLocks noChangeAspect="1"/>
          </p:cNvGraphicFramePr>
          <p:nvPr>
            <p:extLst>
              <p:ext uri="{D42A27DB-BD31-4B8C-83A1-F6EECF244321}">
                <p14:modId xmlns:p14="http://schemas.microsoft.com/office/powerpoint/2010/main" val="380093593"/>
              </p:ext>
            </p:extLst>
          </p:nvPr>
        </p:nvGraphicFramePr>
        <p:xfrm>
          <a:off x="4067944" y="6122948"/>
          <a:ext cx="4938712" cy="727075"/>
        </p:xfrm>
        <a:graphic>
          <a:graphicData uri="http://schemas.openxmlformats.org/presentationml/2006/ole">
            <mc:AlternateContent xmlns:mc="http://schemas.openxmlformats.org/markup-compatibility/2006">
              <mc:Choice xmlns:v="urn:schemas-microsoft-com:vml" Requires="v">
                <p:oleObj spid="_x0000_s521522" name="公式" r:id="rId5" imgW="2616120" imgH="393480" progId="Equation.3">
                  <p:embed/>
                </p:oleObj>
              </mc:Choice>
              <mc:Fallback>
                <p:oleObj name="公式" r:id="rId5" imgW="2616120" imgH="393480" progId="Equation.3">
                  <p:embed/>
                  <p:pic>
                    <p:nvPicPr>
                      <p:cNvPr id="16395" name="Object 10"/>
                      <p:cNvPicPr>
                        <a:picLocks noChangeAspect="1" noChangeArrowheads="1"/>
                      </p:cNvPicPr>
                      <p:nvPr/>
                    </p:nvPicPr>
                    <p:blipFill>
                      <a:blip r:embed="rId6"/>
                      <a:srcRect/>
                      <a:stretch>
                        <a:fillRect/>
                      </a:stretch>
                    </p:blipFill>
                    <p:spPr bwMode="auto">
                      <a:xfrm>
                        <a:off x="4067944" y="6122948"/>
                        <a:ext cx="4938712"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8" name="Object 16"/>
          <p:cNvGraphicFramePr>
            <a:graphicFrameLocks noChangeAspect="1"/>
          </p:cNvGraphicFramePr>
          <p:nvPr>
            <p:extLst>
              <p:ext uri="{D42A27DB-BD31-4B8C-83A1-F6EECF244321}">
                <p14:modId xmlns:p14="http://schemas.microsoft.com/office/powerpoint/2010/main" val="43876616"/>
              </p:ext>
            </p:extLst>
          </p:nvPr>
        </p:nvGraphicFramePr>
        <p:xfrm>
          <a:off x="5278397" y="4854093"/>
          <a:ext cx="3007254" cy="810112"/>
        </p:xfrm>
        <a:graphic>
          <a:graphicData uri="http://schemas.openxmlformats.org/presentationml/2006/ole">
            <mc:AlternateContent xmlns:mc="http://schemas.openxmlformats.org/markup-compatibility/2006">
              <mc:Choice xmlns:v="urn:schemas-microsoft-com:vml" Requires="v">
                <p:oleObj spid="_x0000_s521523" name="公式" r:id="rId7" imgW="1282680" imgH="419040" progId="Equation.3">
                  <p:embed/>
                </p:oleObj>
              </mc:Choice>
              <mc:Fallback>
                <p:oleObj name="公式" r:id="rId7" imgW="1282680" imgH="419040" progId="Equation.3">
                  <p:embed/>
                  <p:pic>
                    <p:nvPicPr>
                      <p:cNvPr id="16398" name="Object 16"/>
                      <p:cNvPicPr>
                        <a:picLocks noChangeAspect="1" noChangeArrowheads="1"/>
                      </p:cNvPicPr>
                      <p:nvPr/>
                    </p:nvPicPr>
                    <p:blipFill>
                      <a:blip r:embed="rId8"/>
                      <a:srcRect/>
                      <a:stretch>
                        <a:fillRect/>
                      </a:stretch>
                    </p:blipFill>
                    <p:spPr bwMode="auto">
                      <a:xfrm>
                        <a:off x="5278397" y="4854093"/>
                        <a:ext cx="3007254" cy="810112"/>
                      </a:xfrm>
                      <a:prstGeom prst="rect">
                        <a:avLst/>
                      </a:prstGeom>
                      <a:noFill/>
                      <a:extLst/>
                    </p:spPr>
                  </p:pic>
                </p:oleObj>
              </mc:Fallback>
            </mc:AlternateContent>
          </a:graphicData>
        </a:graphic>
      </p:graphicFrame>
      <p:pic>
        <p:nvPicPr>
          <p:cNvPr id="421144" name="Picture 28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7543" y="1584076"/>
            <a:ext cx="4528042" cy="3786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69435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392"/>
                                        </p:tgtEl>
                                        <p:attrNameLst>
                                          <p:attrName>style.visibility</p:attrName>
                                        </p:attrNameLst>
                                      </p:cBhvr>
                                      <p:to>
                                        <p:strVal val="visible"/>
                                      </p:to>
                                    </p:set>
                                    <p:animEffect transition="in" filter="wipe(up)">
                                      <p:cBhvr>
                                        <p:cTn id="7" dur="500"/>
                                        <p:tgtEl>
                                          <p:spTgt spid="163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395"/>
                                        </p:tgtEl>
                                        <p:attrNameLst>
                                          <p:attrName>style.visibility</p:attrName>
                                        </p:attrNameLst>
                                      </p:cBhvr>
                                      <p:to>
                                        <p:strVal val="visible"/>
                                      </p:to>
                                    </p:set>
                                    <p:animEffect transition="in" filter="wipe(up)">
                                      <p:cBhvr>
                                        <p:cTn id="12" dur="500"/>
                                        <p:tgtEl>
                                          <p:spTgt spid="163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398"/>
                                        </p:tgtEl>
                                        <p:attrNameLst>
                                          <p:attrName>style.visibility</p:attrName>
                                        </p:attrNameLst>
                                      </p:cBhvr>
                                      <p:to>
                                        <p:strVal val="visible"/>
                                      </p:to>
                                    </p:set>
                                    <p:animEffect transition="in" filter="wipe(up)">
                                      <p:cBhvr>
                                        <p:cTn id="17" dur="500"/>
                                        <p:tgtEl>
                                          <p:spTgt spid="16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Dispersive prisms</a:t>
            </a:r>
            <a:endParaRPr lang="zh-CN" altLang="en-US" dirty="0">
              <a:cs typeface="Times New Roman" panose="02020603050405020304" pitchFamily="18" charset="0"/>
            </a:endParaRPr>
          </a:p>
        </p:txBody>
      </p:sp>
      <p:pic>
        <p:nvPicPr>
          <p:cNvPr id="4669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27784" y="2060848"/>
            <a:ext cx="3295650"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83568" y="5013176"/>
            <a:ext cx="7632848" cy="830997"/>
          </a:xfrm>
          <a:prstGeom prst="rect">
            <a:avLst/>
          </a:prstGeom>
        </p:spPr>
        <p:txBody>
          <a:bodyPr wrap="square">
            <a:spAutoFit/>
          </a:bodyPr>
          <a:lstStyle/>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 NORMAL dispersion: </a:t>
            </a:r>
            <a:r>
              <a:rPr lang="en-US" altLang="zh-CN" i="1" dirty="0">
                <a:latin typeface="等线 Light" panose="02010600030101010101" pitchFamily="2" charset="-122"/>
                <a:ea typeface="等线 Light" panose="02010600030101010101" pitchFamily="2" charset="-122"/>
                <a:cs typeface="Times New Roman" panose="02020603050405020304" pitchFamily="18" charset="0"/>
              </a:rPr>
              <a:t>n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increase with frequency</a:t>
            </a:r>
          </a:p>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 ANOMALOUS dispersion: occurs near resonance lines</a:t>
            </a:r>
            <a:endParaRPr lang="zh-CN" altLang="en-US"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矩形 4"/>
          <p:cNvSpPr/>
          <p:nvPr/>
        </p:nvSpPr>
        <p:spPr>
          <a:xfrm>
            <a:off x="2411760" y="4115804"/>
            <a:ext cx="5670376" cy="461665"/>
          </a:xfrm>
          <a:prstGeom prst="rect">
            <a:avLst/>
          </a:prstGeom>
        </p:spPr>
        <p:txBody>
          <a:bodyPr wrap="square">
            <a:spAutoFit/>
          </a:bodyPr>
          <a:lstStyle/>
          <a:p>
            <a:r>
              <a:rPr lang="en-US" altLang="zh-CN" dirty="0">
                <a:latin typeface="等线 Light" panose="02010600030101010101" pitchFamily="2" charset="-122"/>
                <a:ea typeface="等线 Light" panose="02010600030101010101" pitchFamily="2" charset="-122"/>
              </a:rPr>
              <a:t>Dispersion of light by a prism</a:t>
            </a:r>
            <a:endParaRPr lang="zh-CN" altLang="en-US"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4020740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Optical anisotropy</a:t>
            </a:r>
            <a:endParaRPr lang="zh-CN" altLang="en-US" dirty="0">
              <a:cs typeface="Times New Roman" panose="02020603050405020304" pitchFamily="18" charset="0"/>
            </a:endParaRPr>
          </a:p>
        </p:txBody>
      </p:sp>
      <p:pic>
        <p:nvPicPr>
          <p:cNvPr id="47206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95535" y="1772816"/>
            <a:ext cx="4172711"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67544" y="5140642"/>
            <a:ext cx="8352928" cy="830997"/>
          </a:xfrm>
          <a:prstGeom prst="rect">
            <a:avLst/>
          </a:prstGeom>
        </p:spPr>
        <p:txBody>
          <a:bodyPr wrap="square">
            <a:spAutoFit/>
          </a:bodyPr>
          <a:lstStyle/>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Birefringence caused </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by difference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of dielectric constants</a:t>
            </a:r>
          </a:p>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(and hence refractive </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index) along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the different crystal axes.</a:t>
            </a:r>
            <a:endParaRPr lang="zh-CN" altLang="en-US" dirty="0">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nvPr>
        </p:nvGraphicFramePr>
        <p:xfrm>
          <a:off x="4644008" y="3356992"/>
          <a:ext cx="4040163" cy="1478753"/>
        </p:xfrm>
        <a:graphic>
          <a:graphicData uri="http://schemas.openxmlformats.org/presentationml/2006/ole">
            <mc:AlternateContent xmlns:mc="http://schemas.openxmlformats.org/markup-compatibility/2006">
              <mc:Choice xmlns:v="urn:schemas-microsoft-com:vml" Requires="v">
                <p:oleObj spid="_x0000_s522394" name="公式" r:id="rId5" imgW="1942920" imgH="711000" progId="Equation.3">
                  <p:embed/>
                </p:oleObj>
              </mc:Choice>
              <mc:Fallback>
                <p:oleObj name="公式" r:id="rId5" imgW="1942920" imgH="711000" progId="Equation.3">
                  <p:embed/>
                  <p:pic>
                    <p:nvPicPr>
                      <p:cNvPr id="5" name="对象 4"/>
                      <p:cNvPicPr/>
                      <p:nvPr/>
                    </p:nvPicPr>
                    <p:blipFill>
                      <a:blip r:embed="rId6"/>
                      <a:stretch>
                        <a:fillRect/>
                      </a:stretch>
                    </p:blipFill>
                    <p:spPr>
                      <a:xfrm>
                        <a:off x="4644008" y="3356992"/>
                        <a:ext cx="4040163" cy="1478753"/>
                      </a:xfrm>
                      <a:prstGeom prst="rect">
                        <a:avLst/>
                      </a:prstGeom>
                    </p:spPr>
                  </p:pic>
                </p:oleObj>
              </mc:Fallback>
            </mc:AlternateContent>
          </a:graphicData>
        </a:graphic>
      </p:graphicFrame>
    </p:spTree>
    <p:extLst>
      <p:ext uri="{BB962C8B-B14F-4D97-AF65-F5344CB8AC3E}">
        <p14:creationId xmlns:p14="http://schemas.microsoft.com/office/powerpoint/2010/main" val="1660725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30188" y="0"/>
            <a:ext cx="9282708" cy="6924806"/>
          </a:xfrm>
          <a:prstGeom prst="rect">
            <a:avLst/>
          </a:prstGeom>
        </p:spPr>
      </p:pic>
    </p:spTree>
    <p:extLst>
      <p:ext uri="{BB962C8B-B14F-4D97-AF65-F5344CB8AC3E}">
        <p14:creationId xmlns:p14="http://schemas.microsoft.com/office/powerpoint/2010/main" val="393731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Double refraction (Birefringence</a:t>
            </a:r>
            <a:r>
              <a:rPr lang="en-US" altLang="zh-CN" dirty="0"/>
              <a:t>)</a:t>
            </a:r>
            <a:endParaRPr lang="zh-CN" altLang="en-US" dirty="0"/>
          </a:p>
        </p:txBody>
      </p:sp>
      <p:pic>
        <p:nvPicPr>
          <p:cNvPr id="46899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215608" y="1600200"/>
            <a:ext cx="4712784"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7539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Double refraction in calcite</a:t>
            </a:r>
            <a:endParaRPr lang="zh-CN" altLang="en-US" dirty="0">
              <a:cs typeface="Times New Roman" panose="02020603050405020304" pitchFamily="18" charset="0"/>
            </a:endParaRPr>
          </a:p>
        </p:txBody>
      </p:sp>
      <p:pic>
        <p:nvPicPr>
          <p:cNvPr id="47104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556792"/>
            <a:ext cx="4974482" cy="3628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67544" y="5589240"/>
            <a:ext cx="8280920" cy="1200329"/>
          </a:xfrm>
          <a:prstGeom prst="rect">
            <a:avLst/>
          </a:prstGeom>
        </p:spPr>
        <p:txBody>
          <a:bodyPr wrap="square">
            <a:spAutoFit/>
          </a:bodyPr>
          <a:lstStyle/>
          <a:p>
            <a:pPr marL="342900" indent="-342900">
              <a:buFont typeface="Arial" panose="020B0604020202020204" pitchFamily="34" charset="0"/>
              <a:buChar char="•"/>
            </a:pPr>
            <a:r>
              <a:rPr lang="en-US" altLang="zh-CN" dirty="0">
                <a:latin typeface="等线" panose="02010600030101010101" pitchFamily="2" charset="-122"/>
                <a:ea typeface="等线" panose="02010600030101010101" pitchFamily="2" charset="-122"/>
                <a:cs typeface="Times New Roman" panose="02020603050405020304" pitchFamily="18" charset="0"/>
              </a:rPr>
              <a:t>Birefringence (optical anisotropy)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refractive index depends </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on the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direction of the polarization vector relative to the crystal </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axes </a:t>
            </a:r>
            <a:endParaRPr lang="zh-CN" altLang="en-US"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矩形 4"/>
          <p:cNvSpPr/>
          <p:nvPr/>
        </p:nvSpPr>
        <p:spPr>
          <a:xfrm>
            <a:off x="5508104" y="1919772"/>
            <a:ext cx="3438128" cy="3046988"/>
          </a:xfrm>
          <a:prstGeom prst="rect">
            <a:avLst/>
          </a:prstGeom>
        </p:spPr>
        <p:txBody>
          <a:bodyPr wrap="square">
            <a:spAutoFit/>
          </a:bodyPr>
          <a:lstStyle/>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Birefringent crystals</a:t>
            </a:r>
          </a:p>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such as calcite</a:t>
            </a:r>
          </a:p>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(Iceland Spar)</a:t>
            </a:r>
          </a:p>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separate orthogonal</a:t>
            </a:r>
          </a:p>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light polarizations</a:t>
            </a:r>
          </a:p>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into the</a:t>
            </a:r>
          </a:p>
          <a:p>
            <a:r>
              <a:rPr lang="en-US" altLang="zh-CN" dirty="0">
                <a:latin typeface="等线" panose="02010600030101010101" pitchFamily="2" charset="-122"/>
                <a:ea typeface="等线" panose="02010600030101010101" pitchFamily="2" charset="-122"/>
                <a:cs typeface="Times New Roman" panose="02020603050405020304" pitchFamily="18" charset="0"/>
              </a:rPr>
              <a:t>o(</a:t>
            </a:r>
            <a:r>
              <a:rPr lang="en-US" altLang="zh-CN" dirty="0" err="1">
                <a:latin typeface="等线" panose="02010600030101010101" pitchFamily="2" charset="-122"/>
                <a:ea typeface="等线" panose="02010600030101010101" pitchFamily="2" charset="-122"/>
                <a:cs typeface="Times New Roman" panose="02020603050405020304" pitchFamily="18" charset="0"/>
              </a:rPr>
              <a:t>rdinary</a:t>
            </a:r>
            <a:r>
              <a:rPr lang="en-US" altLang="zh-CN" dirty="0">
                <a:latin typeface="等线" panose="02010600030101010101" pitchFamily="2" charset="-122"/>
                <a:ea typeface="等线" panose="02010600030101010101" pitchFamily="2" charset="-122"/>
                <a:cs typeface="Times New Roman" panose="02020603050405020304" pitchFamily="18" charset="0"/>
              </a:rPr>
              <a:t>)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and</a:t>
            </a:r>
          </a:p>
          <a:p>
            <a:r>
              <a:rPr lang="en-US" altLang="zh-CN" dirty="0">
                <a:latin typeface="等线" panose="02010600030101010101" pitchFamily="2" charset="-122"/>
                <a:ea typeface="等线" panose="02010600030101010101" pitchFamily="2" charset="-122"/>
                <a:cs typeface="Times New Roman" panose="02020603050405020304" pitchFamily="18" charset="0"/>
              </a:rPr>
              <a:t>e(</a:t>
            </a:r>
            <a:r>
              <a:rPr lang="en-US" altLang="zh-CN" dirty="0" err="1">
                <a:latin typeface="等线" panose="02010600030101010101" pitchFamily="2" charset="-122"/>
                <a:ea typeface="等线" panose="02010600030101010101" pitchFamily="2" charset="-122"/>
                <a:cs typeface="Times New Roman" panose="02020603050405020304" pitchFamily="18" charset="0"/>
              </a:rPr>
              <a:t>xtraordinary</a:t>
            </a:r>
            <a:r>
              <a:rPr lang="en-US" altLang="zh-CN" dirty="0">
                <a:latin typeface="等线" panose="02010600030101010101" pitchFamily="2" charset="-122"/>
                <a:ea typeface="等线" panose="02010600030101010101" pitchFamily="2" charset="-122"/>
                <a:cs typeface="Times New Roman" panose="02020603050405020304" pitchFamily="18" charset="0"/>
              </a:rPr>
              <a:t>)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rays</a:t>
            </a:r>
            <a:endParaRPr lang="zh-CN" altLang="en-US"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文本框 2"/>
          <p:cNvSpPr txBox="1"/>
          <p:nvPr/>
        </p:nvSpPr>
        <p:spPr>
          <a:xfrm>
            <a:off x="2469114" y="1556792"/>
            <a:ext cx="3005951" cy="400110"/>
          </a:xfrm>
          <a:prstGeom prst="rect">
            <a:avLst/>
          </a:prstGeom>
          <a:noFill/>
        </p:spPr>
        <p:txBody>
          <a:bodyPr wrap="none" rtlCol="0">
            <a:spAutoFit/>
          </a:bodyPr>
          <a:lstStyle/>
          <a:p>
            <a:r>
              <a:rPr lang="zh-CN" altLang="en-US" sz="2000" dirty="0" smtClean="0">
                <a:solidFill>
                  <a:srgbClr val="C00000"/>
                </a:solidFill>
                <a:latin typeface="等线 Light" panose="02010600030101010101" pitchFamily="2" charset="-122"/>
                <a:ea typeface="等线 Light" panose="02010600030101010101" pitchFamily="2" charset="-122"/>
              </a:rPr>
              <a:t>入射面，主截面，负折射</a:t>
            </a:r>
            <a:endParaRPr lang="zh-CN" altLang="en-US" sz="2000" dirty="0">
              <a:solidFill>
                <a:srgbClr val="C00000"/>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3492926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Polarizing beams splitters</a:t>
            </a:r>
            <a:endParaRPr lang="zh-CN" altLang="en-US" dirty="0">
              <a:cs typeface="Times New Roman" panose="02020603050405020304" pitchFamily="18" charset="0"/>
            </a:endParaRPr>
          </a:p>
        </p:txBody>
      </p:sp>
      <p:pic>
        <p:nvPicPr>
          <p:cNvPr id="4741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536" y="1700808"/>
            <a:ext cx="5727700" cy="297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95536" y="5085184"/>
            <a:ext cx="8352928" cy="1200329"/>
          </a:xfrm>
          <a:prstGeom prst="rect">
            <a:avLst/>
          </a:prstGeom>
        </p:spPr>
        <p:txBody>
          <a:bodyPr wrap="square">
            <a:spAutoFit/>
          </a:bodyPr>
          <a:lstStyle/>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Critical angle: </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sin</a:t>
            </a:r>
            <a:r>
              <a:rPr lang="it-IT" altLang="zh-CN" i="1" dirty="0" smtClean="0">
                <a:latin typeface="等线 Light" panose="02010600030101010101" pitchFamily="2" charset="-122"/>
                <a:ea typeface="等线 Light" panose="02010600030101010101" pitchFamily="2" charset="-122"/>
                <a:cs typeface="Times New Roman" panose="02020603050405020304" pitchFamily="18" charset="0"/>
                <a:sym typeface="Symbol"/>
              </a:rPr>
              <a:t></a:t>
            </a:r>
            <a:r>
              <a:rPr lang="en-US" altLang="zh-CN" baseline="-25000" dirty="0" smtClean="0">
                <a:latin typeface="等线 Light" panose="02010600030101010101" pitchFamily="2" charset="-122"/>
                <a:ea typeface="等线 Light" panose="02010600030101010101" pitchFamily="2" charset="-122"/>
                <a:cs typeface="Times New Roman" panose="02020603050405020304" pitchFamily="18" charset="0"/>
              </a:rPr>
              <a:t>c</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1/</a:t>
            </a:r>
            <a:r>
              <a:rPr lang="en-US" altLang="zh-CN" i="1" dirty="0">
                <a:latin typeface="等线 Light" panose="02010600030101010101" pitchFamily="2" charset="-122"/>
                <a:ea typeface="等线 Light" panose="02010600030101010101" pitchFamily="2" charset="-122"/>
                <a:cs typeface="Times New Roman" panose="02020603050405020304" pitchFamily="18" charset="0"/>
              </a:rPr>
              <a:t>n</a:t>
            </a:r>
          </a:p>
          <a:p>
            <a:r>
              <a:rPr lang="it-IT" altLang="zh-CN" dirty="0">
                <a:latin typeface="等线 Light" panose="02010600030101010101" pitchFamily="2" charset="-122"/>
                <a:ea typeface="等线 Light" panose="02010600030101010101" pitchFamily="2" charset="-122"/>
                <a:cs typeface="Times New Roman" panose="02020603050405020304" pitchFamily="18" charset="0"/>
              </a:rPr>
              <a:t>Calcite: </a:t>
            </a:r>
            <a:r>
              <a:rPr lang="it-IT" altLang="zh-CN" i="1" dirty="0">
                <a:latin typeface="等线 Light" panose="02010600030101010101" pitchFamily="2" charset="-122"/>
                <a:ea typeface="等线 Light" panose="02010600030101010101" pitchFamily="2" charset="-122"/>
                <a:cs typeface="Times New Roman" panose="02020603050405020304" pitchFamily="18" charset="0"/>
              </a:rPr>
              <a:t>n</a:t>
            </a:r>
            <a:r>
              <a:rPr lang="it-IT" altLang="zh-CN" baseline="-25000" dirty="0">
                <a:latin typeface="等线 Light" panose="02010600030101010101" pitchFamily="2" charset="-122"/>
                <a:ea typeface="等线 Light" panose="02010600030101010101" pitchFamily="2" charset="-122"/>
                <a:cs typeface="Times New Roman" panose="02020603050405020304" pitchFamily="18" charset="0"/>
              </a:rPr>
              <a:t>o</a:t>
            </a:r>
            <a:r>
              <a:rPr lang="it-IT" altLang="zh-CN" dirty="0">
                <a:latin typeface="等线 Light" panose="02010600030101010101" pitchFamily="2" charset="-122"/>
                <a:ea typeface="等线 Light" panose="02010600030101010101" pitchFamily="2" charset="-122"/>
                <a:cs typeface="Times New Roman" panose="02020603050405020304" pitchFamily="18" charset="0"/>
              </a:rPr>
              <a:t> = 1.658, </a:t>
            </a:r>
            <a:r>
              <a:rPr lang="it-IT" altLang="zh-CN" i="1" dirty="0">
                <a:latin typeface="等线 Light" panose="02010600030101010101" pitchFamily="2" charset="-122"/>
                <a:ea typeface="等线 Light" panose="02010600030101010101" pitchFamily="2" charset="-122"/>
                <a:cs typeface="Times New Roman" panose="02020603050405020304" pitchFamily="18" charset="0"/>
                <a:sym typeface="Symbol"/>
              </a:rPr>
              <a:t></a:t>
            </a:r>
            <a:r>
              <a:rPr lang="it-IT" altLang="zh-CN" baseline="-25000" dirty="0" smtClean="0">
                <a:latin typeface="等线 Light" panose="02010600030101010101" pitchFamily="2" charset="-122"/>
                <a:ea typeface="等线 Light" panose="02010600030101010101" pitchFamily="2" charset="-122"/>
                <a:cs typeface="Times New Roman" panose="02020603050405020304" pitchFamily="18" charset="0"/>
              </a:rPr>
              <a:t>c </a:t>
            </a:r>
            <a:r>
              <a:rPr lang="it-IT" altLang="zh-CN" dirty="0">
                <a:latin typeface="等线 Light" panose="02010600030101010101" pitchFamily="2" charset="-122"/>
                <a:ea typeface="等线 Light" panose="02010600030101010101" pitchFamily="2" charset="-122"/>
                <a:cs typeface="Times New Roman" panose="02020603050405020304" pitchFamily="18" charset="0"/>
              </a:rPr>
              <a:t>= 37.1°; </a:t>
            </a:r>
            <a:r>
              <a:rPr lang="it-IT" altLang="zh-CN" i="1" dirty="0">
                <a:latin typeface="等线 Light" panose="02010600030101010101" pitchFamily="2" charset="-122"/>
                <a:ea typeface="等线 Light" panose="02010600030101010101" pitchFamily="2" charset="-122"/>
                <a:cs typeface="Times New Roman" panose="02020603050405020304" pitchFamily="18" charset="0"/>
              </a:rPr>
              <a:t>n</a:t>
            </a:r>
            <a:r>
              <a:rPr lang="it-IT" altLang="zh-CN" baseline="-25000" dirty="0">
                <a:latin typeface="等线 Light" panose="02010600030101010101" pitchFamily="2" charset="-122"/>
                <a:ea typeface="等线 Light" panose="02010600030101010101" pitchFamily="2" charset="-122"/>
                <a:cs typeface="Times New Roman" panose="02020603050405020304" pitchFamily="18" charset="0"/>
              </a:rPr>
              <a:t>e</a:t>
            </a:r>
            <a:r>
              <a:rPr lang="it-IT" altLang="zh-CN" dirty="0">
                <a:latin typeface="等线 Light" panose="02010600030101010101" pitchFamily="2" charset="-122"/>
                <a:ea typeface="等线 Light" panose="02010600030101010101" pitchFamily="2" charset="-122"/>
                <a:cs typeface="Times New Roman" panose="02020603050405020304" pitchFamily="18" charset="0"/>
              </a:rPr>
              <a:t> = 1.486, </a:t>
            </a:r>
            <a:r>
              <a:rPr lang="it-IT" altLang="zh-CN" i="1" dirty="0" smtClean="0">
                <a:latin typeface="等线 Light" panose="02010600030101010101" pitchFamily="2" charset="-122"/>
                <a:ea typeface="等线 Light" panose="02010600030101010101" pitchFamily="2" charset="-122"/>
                <a:cs typeface="Times New Roman" panose="02020603050405020304" pitchFamily="18" charset="0"/>
                <a:sym typeface="Symbol"/>
              </a:rPr>
              <a:t></a:t>
            </a:r>
            <a:r>
              <a:rPr lang="it-IT" altLang="zh-CN" baseline="-25000" dirty="0" smtClean="0">
                <a:latin typeface="等线 Light" panose="02010600030101010101" pitchFamily="2" charset="-122"/>
                <a:ea typeface="等线 Light" panose="02010600030101010101" pitchFamily="2" charset="-122"/>
                <a:cs typeface="Times New Roman" panose="02020603050405020304" pitchFamily="18" charset="0"/>
              </a:rPr>
              <a:t>c</a:t>
            </a:r>
            <a:r>
              <a:rPr lang="it-IT" altLang="zh-CN" dirty="0" smtClean="0">
                <a:latin typeface="等线 Light" panose="02010600030101010101" pitchFamily="2" charset="-122"/>
                <a:ea typeface="等线 Light" panose="02010600030101010101" pitchFamily="2" charset="-122"/>
                <a:cs typeface="Times New Roman" panose="02020603050405020304" pitchFamily="18" charset="0"/>
              </a:rPr>
              <a:t> </a:t>
            </a:r>
            <a:r>
              <a:rPr lang="it-IT" altLang="zh-CN" dirty="0">
                <a:latin typeface="等线 Light" panose="02010600030101010101" pitchFamily="2" charset="-122"/>
                <a:ea typeface="等线 Light" panose="02010600030101010101" pitchFamily="2" charset="-122"/>
                <a:cs typeface="Times New Roman" panose="02020603050405020304" pitchFamily="18" charset="0"/>
              </a:rPr>
              <a:t>= 42.3°</a:t>
            </a:r>
          </a:p>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Hence choose </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37.1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a:t>
            </a:r>
            <a:r>
              <a:rPr lang="it-IT" altLang="zh-CN" i="1" dirty="0" smtClean="0">
                <a:latin typeface="等线 Light" panose="02010600030101010101" pitchFamily="2" charset="-122"/>
                <a:ea typeface="等线 Light" panose="02010600030101010101" pitchFamily="2" charset="-122"/>
                <a:cs typeface="Times New Roman" panose="02020603050405020304" pitchFamily="18" charset="0"/>
                <a:sym typeface="Symbol"/>
              </a:rPr>
              <a:t> </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42.3°</a:t>
            </a:r>
            <a:endParaRPr lang="zh-CN" altLang="en-US" dirty="0">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01494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Wave plates</a:t>
            </a:r>
            <a:endParaRPr lang="zh-CN" altLang="en-US" dirty="0">
              <a:cs typeface="Times New Roman" panose="02020603050405020304" pitchFamily="18" charset="0"/>
            </a:endParaRPr>
          </a:p>
        </p:txBody>
      </p:sp>
      <p:pic>
        <p:nvPicPr>
          <p:cNvPr id="473090" name="Picture 2"/>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971600" y="1628800"/>
            <a:ext cx="7128792" cy="3398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139952" y="5373216"/>
            <a:ext cx="4572000" cy="830997"/>
          </a:xfrm>
          <a:prstGeom prst="rect">
            <a:avLst/>
          </a:prstGeom>
        </p:spPr>
        <p:txBody>
          <a:bodyPr>
            <a:spAutoFit/>
          </a:bodyPr>
          <a:lstStyle/>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Half wave plate: </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sym typeface="Symbol"/>
              </a:rPr>
              <a:t>=</a:t>
            </a:r>
          </a:p>
          <a:p>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Quarter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wave plate: </a:t>
            </a:r>
            <a:r>
              <a:rPr lang="en-US" altLang="zh-CN" dirty="0">
                <a:latin typeface="等线 Light" panose="02010600030101010101" pitchFamily="2" charset="-122"/>
                <a:ea typeface="等线 Light" panose="02010600030101010101" pitchFamily="2" charset="-122"/>
                <a:cs typeface="Times New Roman" panose="02020603050405020304" pitchFamily="18" charset="0"/>
                <a:sym typeface="Symbol"/>
              </a:rPr>
              <a:t>=</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sym typeface="Symbol"/>
              </a:rPr>
              <a:t>/2</a:t>
            </a:r>
            <a:endParaRPr lang="zh-CN" altLang="en-US" dirty="0">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nvPr>
        </p:nvGraphicFramePr>
        <p:xfrm>
          <a:off x="971600" y="5386475"/>
          <a:ext cx="2816175" cy="1017499"/>
        </p:xfrm>
        <a:graphic>
          <a:graphicData uri="http://schemas.openxmlformats.org/presentationml/2006/ole">
            <mc:AlternateContent xmlns:mc="http://schemas.openxmlformats.org/markup-compatibility/2006">
              <mc:Choice xmlns:v="urn:schemas-microsoft-com:vml" Requires="v">
                <p:oleObj spid="_x0000_s523418" name="公式" r:id="rId5" imgW="1091880" imgH="393480" progId="Equation.3">
                  <p:embed/>
                </p:oleObj>
              </mc:Choice>
              <mc:Fallback>
                <p:oleObj name="公式" r:id="rId5" imgW="1091880" imgH="393480" progId="Equation.3">
                  <p:embed/>
                  <p:pic>
                    <p:nvPicPr>
                      <p:cNvPr id="5" name="对象 4"/>
                      <p:cNvPicPr>
                        <a:picLocks noChangeAspect="1" noChangeArrowheads="1"/>
                      </p:cNvPicPr>
                      <p:nvPr/>
                    </p:nvPicPr>
                    <p:blipFill>
                      <a:blip r:embed="rId6"/>
                      <a:srcRect/>
                      <a:stretch>
                        <a:fillRect/>
                      </a:stretch>
                    </p:blipFill>
                    <p:spPr bwMode="auto">
                      <a:xfrm>
                        <a:off x="971600" y="5386475"/>
                        <a:ext cx="2816175" cy="101749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991938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Induced birefringence</a:t>
            </a:r>
            <a:endParaRPr lang="zh-CN" altLang="en-US" dirty="0">
              <a:cs typeface="Times New Roman" panose="02020603050405020304" pitchFamily="18" charset="0"/>
            </a:endParaRPr>
          </a:p>
        </p:txBody>
      </p:sp>
      <p:sp>
        <p:nvSpPr>
          <p:cNvPr id="3" name="内容占位符 2"/>
          <p:cNvSpPr>
            <a:spLocks noGrp="1"/>
          </p:cNvSpPr>
          <p:nvPr>
            <p:ph idx="1"/>
          </p:nvPr>
        </p:nvSpPr>
        <p:spPr/>
        <p:txBody>
          <a:bodyPr/>
          <a:lstStyle/>
          <a:p>
            <a:pPr marL="0" indent="0">
              <a:buNone/>
            </a:pPr>
            <a:r>
              <a:rPr lang="en-US" altLang="zh-CN" sz="2400" dirty="0">
                <a:cs typeface="Times New Roman" panose="02020603050405020304" pitchFamily="18" charset="0"/>
              </a:rPr>
              <a:t>• Isotropic materials are non-birefringent</a:t>
            </a:r>
          </a:p>
          <a:p>
            <a:pPr marL="0" indent="0">
              <a:buNone/>
            </a:pPr>
            <a:r>
              <a:rPr lang="en-US" altLang="zh-CN" sz="2400" dirty="0">
                <a:cs typeface="Times New Roman" panose="02020603050405020304" pitchFamily="18" charset="0"/>
              </a:rPr>
              <a:t>• Induce birefringence </a:t>
            </a:r>
            <a:r>
              <a:rPr lang="en-US" altLang="zh-CN" sz="2400" dirty="0" smtClean="0">
                <a:cs typeface="Times New Roman" panose="02020603050405020304" pitchFamily="18" charset="0"/>
                <a:sym typeface="Symbol"/>
              </a:rPr>
              <a:t></a:t>
            </a:r>
            <a:r>
              <a:rPr lang="en-US" altLang="zh-CN" sz="2400" i="1" dirty="0" smtClean="0">
                <a:cs typeface="Times New Roman" panose="02020603050405020304" pitchFamily="18" charset="0"/>
              </a:rPr>
              <a:t>n </a:t>
            </a:r>
            <a:r>
              <a:rPr lang="en-US" altLang="zh-CN" sz="2400" dirty="0">
                <a:cs typeface="Times New Roman" panose="02020603050405020304" pitchFamily="18" charset="0"/>
              </a:rPr>
              <a:t>with </a:t>
            </a:r>
            <a:r>
              <a:rPr lang="en-US" altLang="zh-CN" sz="2400" b="1" dirty="0">
                <a:cs typeface="Times New Roman" panose="02020603050405020304" pitchFamily="18" charset="0"/>
              </a:rPr>
              <a:t>strain </a:t>
            </a:r>
            <a:r>
              <a:rPr lang="en-US" altLang="zh-CN" sz="2400" dirty="0">
                <a:cs typeface="Times New Roman" panose="02020603050405020304" pitchFamily="18" charset="0"/>
              </a:rPr>
              <a:t>or </a:t>
            </a:r>
            <a:r>
              <a:rPr lang="en-US" altLang="zh-CN" sz="2400" b="1" dirty="0">
                <a:cs typeface="Times New Roman" panose="02020603050405020304" pitchFamily="18" charset="0"/>
              </a:rPr>
              <a:t>electric field</a:t>
            </a:r>
          </a:p>
          <a:p>
            <a:pPr marL="0" indent="0">
              <a:buNone/>
            </a:pPr>
            <a:r>
              <a:rPr lang="en-US" altLang="zh-CN" sz="2400" dirty="0">
                <a:cs typeface="Times New Roman" panose="02020603050405020304" pitchFamily="18" charset="0"/>
              </a:rPr>
              <a:t>• Hence </a:t>
            </a:r>
            <a:r>
              <a:rPr lang="en-US" altLang="zh-CN" sz="2400" b="1" dirty="0">
                <a:cs typeface="Times New Roman" panose="02020603050405020304" pitchFamily="18" charset="0"/>
              </a:rPr>
              <a:t>photo-elastic </a:t>
            </a:r>
            <a:r>
              <a:rPr lang="en-US" altLang="zh-CN" sz="2400" dirty="0">
                <a:cs typeface="Times New Roman" panose="02020603050405020304" pitchFamily="18" charset="0"/>
              </a:rPr>
              <a:t>and </a:t>
            </a:r>
            <a:r>
              <a:rPr lang="en-US" altLang="zh-CN" sz="2400" b="1" dirty="0">
                <a:cs typeface="Times New Roman" panose="02020603050405020304" pitchFamily="18" charset="0"/>
              </a:rPr>
              <a:t>electro-optic </a:t>
            </a:r>
            <a:r>
              <a:rPr lang="en-US" altLang="zh-CN" sz="2400" dirty="0">
                <a:cs typeface="Times New Roman" panose="02020603050405020304" pitchFamily="18" charset="0"/>
              </a:rPr>
              <a:t>effects</a:t>
            </a:r>
          </a:p>
          <a:p>
            <a:pPr marL="0" indent="0">
              <a:buNone/>
            </a:pPr>
            <a:r>
              <a:rPr lang="en-US" altLang="zh-CN" sz="2400" dirty="0">
                <a:cs typeface="Times New Roman" panose="02020603050405020304" pitchFamily="18" charset="0"/>
              </a:rPr>
              <a:t>• </a:t>
            </a:r>
            <a:r>
              <a:rPr lang="en-US" altLang="zh-CN" sz="2400" b="1" dirty="0">
                <a:cs typeface="Times New Roman" panose="02020603050405020304" pitchFamily="18" charset="0"/>
              </a:rPr>
              <a:t>Kerr effect </a:t>
            </a:r>
            <a:r>
              <a:rPr lang="en-US" altLang="zh-CN" sz="2400" dirty="0">
                <a:cs typeface="Times New Roman" panose="02020603050405020304" pitchFamily="18" charset="0"/>
              </a:rPr>
              <a:t>(</a:t>
            </a:r>
            <a:r>
              <a:rPr lang="en-US" altLang="zh-CN" sz="2400" i="1" dirty="0">
                <a:cs typeface="Times New Roman" panose="02020603050405020304" pitchFamily="18" charset="0"/>
              </a:rPr>
              <a:t>quadratic </a:t>
            </a:r>
            <a:r>
              <a:rPr lang="en-US" altLang="zh-CN" sz="2400" dirty="0">
                <a:cs typeface="Times New Roman" panose="02020603050405020304" pitchFamily="18" charset="0"/>
              </a:rPr>
              <a:t>electro-optic effect) observed in</a:t>
            </a:r>
          </a:p>
          <a:p>
            <a:pPr marL="0" indent="0">
              <a:buNone/>
            </a:pPr>
            <a:r>
              <a:rPr lang="en-US" altLang="zh-CN" sz="2400" i="1" dirty="0" smtClean="0">
                <a:cs typeface="Times New Roman" panose="02020603050405020304" pitchFamily="18" charset="0"/>
              </a:rPr>
              <a:t>   all </a:t>
            </a:r>
            <a:r>
              <a:rPr lang="en-US" altLang="zh-CN" sz="2400" dirty="0">
                <a:cs typeface="Times New Roman" panose="02020603050405020304" pitchFamily="18" charset="0"/>
              </a:rPr>
              <a:t>materials, including liquids and glass:</a:t>
            </a:r>
          </a:p>
          <a:p>
            <a:pPr marL="0" indent="0">
              <a:buNone/>
            </a:pPr>
            <a:r>
              <a:rPr lang="pt-BR" altLang="zh-CN" sz="2400" dirty="0" smtClean="0">
                <a:cs typeface="Times New Roman" panose="02020603050405020304" pitchFamily="18" charset="0"/>
              </a:rPr>
              <a:t>  Δ</a:t>
            </a:r>
            <a:r>
              <a:rPr lang="pt-BR" altLang="zh-CN" sz="2400" i="1" dirty="0" smtClean="0">
                <a:cs typeface="Times New Roman" panose="02020603050405020304" pitchFamily="18" charset="0"/>
              </a:rPr>
              <a:t>n </a:t>
            </a:r>
            <a:r>
              <a:rPr lang="pt-BR" altLang="zh-CN" sz="2400" dirty="0" smtClean="0">
                <a:cs typeface="Times New Roman" panose="02020603050405020304" pitchFamily="18" charset="0"/>
              </a:rPr>
              <a:t>=</a:t>
            </a:r>
            <a:r>
              <a:rPr lang="pt-BR" altLang="zh-CN" sz="2400" dirty="0" smtClean="0">
                <a:cs typeface="Times New Roman" panose="02020603050405020304" pitchFamily="18" charset="0"/>
                <a:sym typeface="Symbol"/>
              </a:rPr>
              <a:t></a:t>
            </a:r>
            <a:r>
              <a:rPr lang="pt-BR" altLang="zh-CN" sz="2400" i="1" dirty="0" smtClean="0">
                <a:cs typeface="Times New Roman" panose="02020603050405020304" pitchFamily="18" charset="0"/>
              </a:rPr>
              <a:t>K</a:t>
            </a:r>
            <a:r>
              <a:rPr lang="pt-BR" altLang="zh-CN" sz="2400" i="1" dirty="0" smtClean="0">
                <a:cs typeface="Times New Roman" panose="02020603050405020304" pitchFamily="18" charset="0"/>
                <a:sym typeface="Symbol"/>
              </a:rPr>
              <a:t>E</a:t>
            </a:r>
            <a:r>
              <a:rPr lang="pt-BR" altLang="zh-CN" sz="2400" i="1" baseline="30000" dirty="0" smtClean="0">
                <a:cs typeface="Times New Roman" panose="02020603050405020304" pitchFamily="18" charset="0"/>
                <a:sym typeface="Symbol"/>
              </a:rPr>
              <a:t>2</a:t>
            </a:r>
            <a:r>
              <a:rPr lang="pt-BR" altLang="zh-CN" sz="2400" dirty="0" smtClean="0">
                <a:cs typeface="Times New Roman" panose="02020603050405020304" pitchFamily="18" charset="0"/>
              </a:rPr>
              <a:t>; </a:t>
            </a:r>
            <a:r>
              <a:rPr lang="pt-BR" altLang="zh-CN" sz="2400" i="1" dirty="0">
                <a:cs typeface="Times New Roman" panose="02020603050405020304" pitchFamily="18" charset="0"/>
              </a:rPr>
              <a:t>K </a:t>
            </a:r>
            <a:r>
              <a:rPr lang="pt-BR" altLang="zh-CN" sz="2400" dirty="0">
                <a:cs typeface="Times New Roman" panose="02020603050405020304" pitchFamily="18" charset="0"/>
              </a:rPr>
              <a:t>= Kerr constant</a:t>
            </a:r>
          </a:p>
          <a:p>
            <a:pPr marL="0" indent="0">
              <a:buNone/>
            </a:pPr>
            <a:r>
              <a:rPr lang="en-US" altLang="zh-CN" sz="2400" dirty="0">
                <a:cs typeface="Times New Roman" panose="02020603050405020304" pitchFamily="18" charset="0"/>
              </a:rPr>
              <a:t>• Hence Kerr cells (see Fig. 11.8)</a:t>
            </a:r>
          </a:p>
          <a:p>
            <a:pPr marL="0" indent="0">
              <a:buNone/>
            </a:pPr>
            <a:r>
              <a:rPr lang="en-US" altLang="zh-CN" sz="2400" dirty="0">
                <a:cs typeface="Times New Roman" panose="02020603050405020304" pitchFamily="18" charset="0"/>
              </a:rPr>
              <a:t>• Contrast with </a:t>
            </a:r>
            <a:r>
              <a:rPr lang="en-US" altLang="zh-CN" sz="2400" i="1" dirty="0">
                <a:cs typeface="Times New Roman" panose="02020603050405020304" pitchFamily="18" charset="0"/>
              </a:rPr>
              <a:t>linear </a:t>
            </a:r>
            <a:r>
              <a:rPr lang="en-US" altLang="zh-CN" sz="2400" dirty="0">
                <a:cs typeface="Times New Roman" panose="02020603050405020304" pitchFamily="18" charset="0"/>
              </a:rPr>
              <a:t>electro-optic effect (</a:t>
            </a:r>
            <a:r>
              <a:rPr lang="en-US" altLang="zh-CN" sz="2400" dirty="0" err="1">
                <a:cs typeface="Times New Roman" panose="02020603050405020304" pitchFamily="18" charset="0"/>
              </a:rPr>
              <a:t>Pockels</a:t>
            </a:r>
            <a:r>
              <a:rPr lang="en-US" altLang="zh-CN" sz="2400" dirty="0">
                <a:cs typeface="Times New Roman" panose="02020603050405020304" pitchFamily="18" charset="0"/>
              </a:rPr>
              <a:t> effect)</a:t>
            </a:r>
          </a:p>
          <a:p>
            <a:pPr marL="0" indent="0">
              <a:buNone/>
            </a:pPr>
            <a:r>
              <a:rPr lang="en-US" altLang="zh-CN" sz="2400" dirty="0" smtClean="0">
                <a:cs typeface="Times New Roman" panose="02020603050405020304" pitchFamily="18" charset="0"/>
              </a:rPr>
              <a:t>  observed </a:t>
            </a:r>
            <a:r>
              <a:rPr lang="en-US" altLang="zh-CN" sz="2400" dirty="0">
                <a:cs typeface="Times New Roman" panose="02020603050405020304" pitchFamily="18" charset="0"/>
              </a:rPr>
              <a:t>only in anisotropic crystals</a:t>
            </a:r>
            <a:endParaRPr lang="zh-CN" altLang="en-US" sz="2400" dirty="0">
              <a:cs typeface="Times New Roman" panose="02020603050405020304" pitchFamily="18" charset="0"/>
            </a:endParaRPr>
          </a:p>
        </p:txBody>
      </p:sp>
    </p:spTree>
    <p:extLst>
      <p:ext uri="{BB962C8B-B14F-4D97-AF65-F5344CB8AC3E}">
        <p14:creationId xmlns:p14="http://schemas.microsoft.com/office/powerpoint/2010/main" val="407990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B0F0"/>
                </a:solidFill>
                <a:cs typeface="Times New Roman" panose="02020603050405020304" pitchFamily="18" charset="0"/>
              </a:rPr>
              <a:t>Chirality</a:t>
            </a:r>
            <a:endParaRPr lang="zh-CN" altLang="en-US" dirty="0">
              <a:solidFill>
                <a:srgbClr val="00B0F0"/>
              </a:solidFill>
              <a:cs typeface="Times New Roman" panose="02020603050405020304" pitchFamily="18" charset="0"/>
            </a:endParaRPr>
          </a:p>
        </p:txBody>
      </p:sp>
      <p:sp>
        <p:nvSpPr>
          <p:cNvPr id="3" name="内容占位符 2"/>
          <p:cNvSpPr>
            <a:spLocks noGrp="1"/>
          </p:cNvSpPr>
          <p:nvPr>
            <p:ph idx="1"/>
          </p:nvPr>
        </p:nvSpPr>
        <p:spPr/>
        <p:txBody>
          <a:bodyPr/>
          <a:lstStyle/>
          <a:p>
            <a:pPr marL="0" indent="0">
              <a:buNone/>
            </a:pPr>
            <a:r>
              <a:rPr lang="en-US" altLang="zh-CN" sz="2400" dirty="0">
                <a:cs typeface="Times New Roman" panose="02020603050405020304" pitchFamily="18" charset="0"/>
              </a:rPr>
              <a:t>• Optical properties different for left or right circularly polarized</a:t>
            </a:r>
          </a:p>
          <a:p>
            <a:pPr marL="0" indent="0">
              <a:buNone/>
            </a:pPr>
            <a:r>
              <a:rPr lang="en-US" altLang="zh-CN" sz="2400" dirty="0">
                <a:cs typeface="Times New Roman" panose="02020603050405020304" pitchFamily="18" charset="0"/>
              </a:rPr>
              <a:t>light due to chirality (helicity) of molecules or crystal</a:t>
            </a:r>
          </a:p>
          <a:p>
            <a:pPr marL="0" indent="0">
              <a:buNone/>
            </a:pPr>
            <a:r>
              <a:rPr lang="en-US" altLang="zh-CN" sz="2400" dirty="0">
                <a:cs typeface="Times New Roman" panose="02020603050405020304" pitchFamily="18" charset="0"/>
              </a:rPr>
              <a:t>structure</a:t>
            </a:r>
          </a:p>
          <a:p>
            <a:pPr marL="0" indent="0">
              <a:buNone/>
            </a:pPr>
            <a:r>
              <a:rPr lang="en-US" altLang="zh-CN" sz="2400" dirty="0">
                <a:cs typeface="Times New Roman" panose="02020603050405020304" pitchFamily="18" charset="0"/>
              </a:rPr>
              <a:t>• </a:t>
            </a:r>
            <a:r>
              <a:rPr lang="en-US" altLang="zh-CN" sz="2400" b="1" dirty="0">
                <a:cs typeface="Times New Roman" panose="02020603050405020304" pitchFamily="18" charset="0"/>
              </a:rPr>
              <a:t>Circular dichroism</a:t>
            </a:r>
            <a:r>
              <a:rPr lang="en-US" altLang="zh-CN" sz="2400" dirty="0">
                <a:cs typeface="Times New Roman" panose="02020603050405020304" pitchFamily="18" charset="0"/>
              </a:rPr>
              <a:t>: different absorption for left or right</a:t>
            </a:r>
          </a:p>
          <a:p>
            <a:pPr marL="0" indent="0">
              <a:buNone/>
            </a:pPr>
            <a:r>
              <a:rPr lang="en-US" altLang="zh-CN" sz="2400" dirty="0">
                <a:cs typeface="Times New Roman" panose="02020603050405020304" pitchFamily="18" charset="0"/>
              </a:rPr>
              <a:t>circular light</a:t>
            </a:r>
          </a:p>
          <a:p>
            <a:pPr marL="0" indent="0">
              <a:buNone/>
            </a:pPr>
            <a:r>
              <a:rPr lang="en-US" altLang="zh-CN" sz="2400" dirty="0">
                <a:cs typeface="Times New Roman" panose="02020603050405020304" pitchFamily="18" charset="0"/>
              </a:rPr>
              <a:t>• </a:t>
            </a:r>
            <a:r>
              <a:rPr lang="en-US" altLang="zh-CN" sz="2400" b="1" dirty="0">
                <a:cs typeface="Times New Roman" panose="02020603050405020304" pitchFamily="18" charset="0"/>
              </a:rPr>
              <a:t>Optical activity</a:t>
            </a:r>
            <a:r>
              <a:rPr lang="en-US" altLang="zh-CN" sz="2400" dirty="0">
                <a:cs typeface="Times New Roman" panose="02020603050405020304" pitchFamily="18" charset="0"/>
              </a:rPr>
              <a:t>: different refractive index for left or right</a:t>
            </a:r>
          </a:p>
          <a:p>
            <a:pPr marL="0" indent="0">
              <a:buNone/>
            </a:pPr>
            <a:r>
              <a:rPr lang="en-US" altLang="zh-CN" sz="2400" dirty="0">
                <a:cs typeface="Times New Roman" panose="02020603050405020304" pitchFamily="18" charset="0"/>
              </a:rPr>
              <a:t>circular light.</a:t>
            </a:r>
          </a:p>
          <a:p>
            <a:pPr marL="0" indent="0">
              <a:buNone/>
            </a:pPr>
            <a:r>
              <a:rPr lang="en-US" altLang="zh-CN" sz="2400" dirty="0">
                <a:cs typeface="Times New Roman" panose="02020603050405020304" pitchFamily="18" charset="0"/>
              </a:rPr>
              <a:t>• Optical activity causes rotation of linear light: Examples:</a:t>
            </a:r>
          </a:p>
          <a:p>
            <a:pPr marL="0" indent="0">
              <a:buNone/>
            </a:pPr>
            <a:r>
              <a:rPr lang="en-US" altLang="zh-CN" sz="2400" dirty="0">
                <a:cs typeface="Times New Roman" panose="02020603050405020304" pitchFamily="18" charset="0"/>
              </a:rPr>
              <a:t>dextrose, laevulose (fructose) [</a:t>
            </a:r>
            <a:r>
              <a:rPr lang="en-US" altLang="zh-CN" sz="2400" dirty="0" err="1">
                <a:cs typeface="Times New Roman" panose="02020603050405020304" pitchFamily="18" charset="0"/>
              </a:rPr>
              <a:t>latin</a:t>
            </a:r>
            <a:r>
              <a:rPr lang="en-US" altLang="zh-CN" sz="2400" dirty="0">
                <a:cs typeface="Times New Roman" panose="02020603050405020304" pitchFamily="18" charset="0"/>
              </a:rPr>
              <a:t> </a:t>
            </a:r>
            <a:r>
              <a:rPr lang="en-US" altLang="zh-CN" sz="2400" i="1" dirty="0" err="1">
                <a:cs typeface="Times New Roman" panose="02020603050405020304" pitchFamily="18" charset="0"/>
              </a:rPr>
              <a:t>dexter</a:t>
            </a:r>
            <a:r>
              <a:rPr lang="en-US" altLang="zh-CN" sz="2400" dirty="0">
                <a:cs typeface="Times New Roman" panose="02020603050405020304" pitchFamily="18" charset="0"/>
              </a:rPr>
              <a:t>, </a:t>
            </a:r>
            <a:r>
              <a:rPr lang="en-US" altLang="zh-CN" sz="2400" i="1" dirty="0" err="1">
                <a:cs typeface="Times New Roman" panose="02020603050405020304" pitchFamily="18" charset="0"/>
              </a:rPr>
              <a:t>laevus</a:t>
            </a:r>
            <a:r>
              <a:rPr lang="en-US" altLang="zh-CN" sz="2400" dirty="0">
                <a:cs typeface="Times New Roman" panose="02020603050405020304" pitchFamily="18" charset="0"/>
              </a:rPr>
              <a:t>]</a:t>
            </a:r>
            <a:endParaRPr lang="zh-CN" altLang="en-US" sz="2400" dirty="0">
              <a:cs typeface="Times New Roman" panose="02020603050405020304" pitchFamily="18" charset="0"/>
            </a:endParaRPr>
          </a:p>
        </p:txBody>
      </p:sp>
      <p:graphicFrame>
        <p:nvGraphicFramePr>
          <p:cNvPr id="4" name="对象 3"/>
          <p:cNvGraphicFramePr>
            <a:graphicFrameLocks noChangeAspect="1"/>
          </p:cNvGraphicFramePr>
          <p:nvPr>
            <p:extLst/>
          </p:nvPr>
        </p:nvGraphicFramePr>
        <p:xfrm>
          <a:off x="755576" y="5805264"/>
          <a:ext cx="2028825" cy="796925"/>
        </p:xfrm>
        <a:graphic>
          <a:graphicData uri="http://schemas.openxmlformats.org/presentationml/2006/ole">
            <mc:AlternateContent xmlns:mc="http://schemas.openxmlformats.org/markup-compatibility/2006">
              <mc:Choice xmlns:v="urn:schemas-microsoft-com:vml" Requires="v">
                <p:oleObj spid="_x0000_s524442" name="公式" r:id="rId4" imgW="1002960" imgH="393480" progId="Equation.3">
                  <p:embed/>
                </p:oleObj>
              </mc:Choice>
              <mc:Fallback>
                <p:oleObj name="公式" r:id="rId4" imgW="1002960" imgH="393480" progId="Equation.3">
                  <p:embed/>
                  <p:pic>
                    <p:nvPicPr>
                      <p:cNvPr id="4" name="对象 3"/>
                      <p:cNvPicPr>
                        <a:picLocks noChangeAspect="1" noChangeArrowheads="1"/>
                      </p:cNvPicPr>
                      <p:nvPr/>
                    </p:nvPicPr>
                    <p:blipFill>
                      <a:blip r:embed="rId5"/>
                      <a:srcRect/>
                      <a:stretch>
                        <a:fillRect/>
                      </a:stretch>
                    </p:blipFill>
                    <p:spPr bwMode="auto">
                      <a:xfrm>
                        <a:off x="755576" y="5805264"/>
                        <a:ext cx="202882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5251031" y="6021288"/>
            <a:ext cx="1600118" cy="461665"/>
          </a:xfrm>
          <a:prstGeom prst="rect">
            <a:avLst/>
          </a:prstGeom>
        </p:spPr>
        <p:txBody>
          <a:bodyPr wrap="none">
            <a:spAutoFit/>
          </a:bodyPr>
          <a:lstStyle/>
          <a:p>
            <a:r>
              <a:rPr lang="en-US" altLang="zh-CN" dirty="0">
                <a:latin typeface="等线 Light" panose="02010600030101010101" pitchFamily="2" charset="-122"/>
                <a:ea typeface="等线 Light" panose="02010600030101010101" pitchFamily="2" charset="-122"/>
                <a:cs typeface="Times New Roman" panose="02020603050405020304" pitchFamily="18" charset="0"/>
              </a:rPr>
              <a:t>amino acid</a:t>
            </a:r>
            <a:endParaRPr lang="zh-CN" altLang="en-US" dirty="0">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46797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00763" y="5300736"/>
            <a:ext cx="1860247"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2939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479424" y="3757613"/>
            <a:ext cx="877309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altLang="zh-CN" b="1" dirty="0" smtClean="0">
                <a:solidFill>
                  <a:srgbClr val="000000"/>
                </a:solidFill>
                <a:latin typeface="等线 Light" panose="02010600030101010101" pitchFamily="2" charset="-122"/>
                <a:ea typeface="等线 Light" panose="02010600030101010101" pitchFamily="2" charset="-122"/>
                <a:cs typeface="Times New Roman" pitchFamily="18" charset="0"/>
              </a:rPr>
              <a:t>Bound </a:t>
            </a:r>
            <a:r>
              <a:rPr kumimoji="0" lang="en-US" altLang="zh-CN" b="1" dirty="0">
                <a:solidFill>
                  <a:srgbClr val="000000"/>
                </a:solidFill>
                <a:latin typeface="等线 Light" panose="02010600030101010101" pitchFamily="2" charset="-122"/>
                <a:ea typeface="等线 Light" panose="02010600030101010101" pitchFamily="2" charset="-122"/>
                <a:cs typeface="Times New Roman" pitchFamily="18" charset="0"/>
              </a:rPr>
              <a:t>electrons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(insulators, intrinsic semiconductors)</a:t>
            </a:r>
          </a:p>
          <a:p>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natural resonant frequency ω</a:t>
            </a:r>
            <a:r>
              <a:rPr kumimoji="0" lang="en-US" altLang="zh-CN" baseline="-25000" dirty="0">
                <a:solidFill>
                  <a:srgbClr val="000000"/>
                </a:solidFill>
                <a:latin typeface="等线 Light" panose="02010600030101010101" pitchFamily="2" charset="-122"/>
                <a:ea typeface="等线 Light" panose="02010600030101010101" pitchFamily="2" charset="-122"/>
                <a:cs typeface="Times New Roman" pitchFamily="18" charset="0"/>
              </a:rPr>
              <a:t>0</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smtClean="0">
                <a:solidFill>
                  <a:srgbClr val="C00000"/>
                </a:solidFill>
                <a:latin typeface="等线 Light" panose="02010600030101010101" pitchFamily="2" charset="-122"/>
                <a:ea typeface="等线 Light" panose="02010600030101010101" pitchFamily="2" charset="-122"/>
                <a:cs typeface="Times New Roman" pitchFamily="18" charset="0"/>
              </a:rPr>
              <a:t>infrared </a:t>
            </a:r>
            <a:r>
              <a:rPr kumimoji="0" lang="en-US" altLang="zh-CN" dirty="0">
                <a:solidFill>
                  <a:srgbClr val="C00000"/>
                </a:solidFill>
                <a:latin typeface="等线 Light" panose="02010600030101010101" pitchFamily="2" charset="-122"/>
                <a:ea typeface="等线 Light" panose="02010600030101010101" pitchFamily="2" charset="-122"/>
                <a:cs typeface="Times New Roman" pitchFamily="18" charset="0"/>
              </a:rPr>
              <a:t>/ visible / UV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spectral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regions</a:t>
            </a:r>
            <a:r>
              <a:rPr kumimoji="0" lang="zh-CN" altLang="en-US" dirty="0" smtClean="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smtClean="0">
                <a:solidFill>
                  <a:srgbClr val="C00000"/>
                </a:solidFill>
                <a:latin typeface="等线 Light" panose="02010600030101010101" pitchFamily="2" charset="-122"/>
                <a:ea typeface="等线 Light" panose="02010600030101010101" pitchFamily="2" charset="-122"/>
                <a:cs typeface="Times New Roman" pitchFamily="18" charset="0"/>
              </a:rPr>
              <a:t>10</a:t>
            </a:r>
            <a:r>
              <a:rPr kumimoji="0" lang="en-US" altLang="zh-CN" baseline="30000" dirty="0" smtClean="0">
                <a:solidFill>
                  <a:srgbClr val="C00000"/>
                </a:solidFill>
                <a:latin typeface="等线 Light" panose="02010600030101010101" pitchFamily="2" charset="-122"/>
                <a:ea typeface="等线 Light" panose="02010600030101010101" pitchFamily="2" charset="-122"/>
                <a:cs typeface="Times New Roman" pitchFamily="18" charset="0"/>
              </a:rPr>
              <a:t>14</a:t>
            </a:r>
            <a:r>
              <a:rPr kumimoji="0" lang="en-US" altLang="zh-CN" dirty="0" smtClean="0">
                <a:solidFill>
                  <a:srgbClr val="C00000"/>
                </a:solidFill>
                <a:latin typeface="等线 Light" panose="02010600030101010101" pitchFamily="2" charset="-122"/>
                <a:ea typeface="等线 Light" panose="02010600030101010101" pitchFamily="2" charset="-122"/>
                <a:cs typeface="Times New Roman" pitchFamily="18" charset="0"/>
              </a:rPr>
              <a:t>-10</a:t>
            </a:r>
            <a:r>
              <a:rPr kumimoji="0" lang="en-US" altLang="zh-CN" baseline="30000" dirty="0" smtClean="0">
                <a:solidFill>
                  <a:srgbClr val="C00000"/>
                </a:solidFill>
                <a:latin typeface="等线 Light" panose="02010600030101010101" pitchFamily="2" charset="-122"/>
                <a:ea typeface="等线 Light" panose="02010600030101010101" pitchFamily="2" charset="-122"/>
                <a:cs typeface="Times New Roman" pitchFamily="18" charset="0"/>
              </a:rPr>
              <a:t>15</a:t>
            </a:r>
            <a:r>
              <a:rPr kumimoji="0" lang="en-US" altLang="zh-CN" dirty="0" smtClean="0">
                <a:solidFill>
                  <a:srgbClr val="C00000"/>
                </a:solidFill>
                <a:latin typeface="等线 Light" panose="02010600030101010101" pitchFamily="2" charset="-122"/>
                <a:ea typeface="等线 Light" panose="02010600030101010101" pitchFamily="2" charset="-122"/>
                <a:cs typeface="Times New Roman" pitchFamily="18" charset="0"/>
              </a:rPr>
              <a:t> Hz</a:t>
            </a:r>
          </a:p>
          <a:p>
            <a:endParaRPr kumimoji="0" lang="en-US" altLang="zh-CN" b="1" dirty="0" smtClean="0">
              <a:solidFill>
                <a:srgbClr val="000000"/>
              </a:solidFill>
              <a:latin typeface="等线 Light" panose="02010600030101010101" pitchFamily="2" charset="-122"/>
              <a:ea typeface="等线 Light" panose="02010600030101010101" pitchFamily="2" charset="-122"/>
              <a:cs typeface="Times New Roman" pitchFamily="18" charset="0"/>
            </a:endParaRPr>
          </a:p>
          <a:p>
            <a:pPr>
              <a:spcBef>
                <a:spcPts val="0"/>
              </a:spcBef>
            </a:pPr>
            <a:r>
              <a:rPr kumimoji="0" lang="en-US" altLang="zh-CN" b="1" dirty="0" smtClean="0">
                <a:solidFill>
                  <a:srgbClr val="000000"/>
                </a:solidFill>
                <a:latin typeface="等线 Light" panose="02010600030101010101" pitchFamily="2" charset="-122"/>
                <a:ea typeface="等线 Light" panose="02010600030101010101" pitchFamily="2" charset="-122"/>
                <a:cs typeface="Times New Roman" pitchFamily="18" charset="0"/>
              </a:rPr>
              <a:t>Free </a:t>
            </a:r>
            <a:r>
              <a:rPr kumimoji="0" lang="en-US" altLang="zh-CN" b="1" dirty="0">
                <a:solidFill>
                  <a:srgbClr val="000000"/>
                </a:solidFill>
                <a:latin typeface="等线 Light" panose="02010600030101010101" pitchFamily="2" charset="-122"/>
                <a:ea typeface="等线 Light" panose="02010600030101010101" pitchFamily="2" charset="-122"/>
                <a:cs typeface="Times New Roman" pitchFamily="18" charset="0"/>
              </a:rPr>
              <a:t>electrons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(metals, doped insulators)</a:t>
            </a:r>
          </a:p>
          <a:p>
            <a:pPr>
              <a:spcBef>
                <a:spcPts val="0"/>
              </a:spcBef>
            </a:pP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a:t>
            </a:r>
            <a:r>
              <a:rPr kumimoji="0" lang="en-US" altLang="zh-CN" baseline="-25000"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0</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 =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0 </a:t>
            </a:r>
            <a:r>
              <a:rPr kumimoji="0" lang="en-US" altLang="zh-CN" dirty="0" err="1" smtClean="0">
                <a:solidFill>
                  <a:srgbClr val="000000"/>
                </a:solidFill>
                <a:latin typeface="等线 Light" panose="02010600030101010101" pitchFamily="2" charset="-122"/>
                <a:ea typeface="等线 Light" panose="02010600030101010101" pitchFamily="2" charset="-122"/>
                <a:cs typeface="Times New Roman" pitchFamily="18" charset="0"/>
              </a:rPr>
              <a:t>Drude</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-Lorentz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model </a:t>
            </a:r>
          </a:p>
        </p:txBody>
      </p:sp>
      <p:sp>
        <p:nvSpPr>
          <p:cNvPr id="7171" name="矩形 2"/>
          <p:cNvSpPr>
            <a:spLocks noChangeArrowheads="1"/>
          </p:cNvSpPr>
          <p:nvPr/>
        </p:nvSpPr>
        <p:spPr bwMode="auto">
          <a:xfrm>
            <a:off x="3275855" y="1600356"/>
            <a:ext cx="54366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Classical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model of an atom.</a:t>
            </a:r>
          </a:p>
          <a:p>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Electrons are bound to the nucleus by springs which determine the natural frequencies</a:t>
            </a:r>
            <a:endParaRPr kumimoji="0" lang="zh-CN" altLang="en-US" dirty="0">
              <a:solidFill>
                <a:srgbClr val="000000"/>
              </a:solidFill>
              <a:latin typeface="等线 Light" panose="02010600030101010101" pitchFamily="2" charset="-122"/>
              <a:ea typeface="等线 Light" panose="02010600030101010101" pitchFamily="2" charset="-122"/>
              <a:cs typeface="Times New Roman" pitchFamily="18" charset="0"/>
            </a:endParaRPr>
          </a:p>
        </p:txBody>
      </p:sp>
      <p:pic>
        <p:nvPicPr>
          <p:cNvPr id="717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425" y="1535478"/>
            <a:ext cx="2292350"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矩形 3"/>
          <p:cNvSpPr>
            <a:spLocks noChangeArrowheads="1"/>
          </p:cNvSpPr>
          <p:nvPr/>
        </p:nvSpPr>
        <p:spPr bwMode="auto">
          <a:xfrm>
            <a:off x="479424" y="620713"/>
            <a:ext cx="82330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0" lang="en-US" altLang="zh-CN" sz="4000" dirty="0">
                <a:solidFill>
                  <a:srgbClr val="0070C0"/>
                </a:solidFill>
                <a:latin typeface="等线 Light" panose="02010600030101010101" pitchFamily="2" charset="-122"/>
                <a:ea typeface="等线 Light" panose="02010600030101010101" pitchFamily="2" charset="-122"/>
              </a:rPr>
              <a:t>Electron oscillators</a:t>
            </a:r>
            <a:endParaRPr kumimoji="0" lang="zh-CN" altLang="en-US" sz="4000" dirty="0">
              <a:solidFill>
                <a:srgbClr val="0070C0"/>
              </a:solidFill>
              <a:latin typeface="等线 Light" panose="02010600030101010101" pitchFamily="2" charset="-122"/>
              <a:ea typeface="等线 Light" panose="02010600030101010101" pitchFamily="2" charset="-122"/>
            </a:endParaRPr>
          </a:p>
        </p:txBody>
      </p:sp>
      <p:pic>
        <p:nvPicPr>
          <p:cNvPr id="4741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425" y="1535478"/>
            <a:ext cx="2276411" cy="2222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769571" y="5949280"/>
            <a:ext cx="942887" cy="461665"/>
          </a:xfrm>
          <a:prstGeom prst="rect">
            <a:avLst/>
          </a:prstGeom>
          <a:noFill/>
        </p:spPr>
        <p:txBody>
          <a:bodyPr wrap="none" rtlCol="0">
            <a:spAutoFit/>
          </a:bodyPr>
          <a:lstStyle/>
          <a:p>
            <a:r>
              <a:rPr lang="en-US" altLang="zh-CN" dirty="0" smtClean="0">
                <a:solidFill>
                  <a:srgbClr val="C00000"/>
                </a:solidFill>
                <a:latin typeface="等线 Light" panose="02010600030101010101" pitchFamily="2" charset="-122"/>
                <a:ea typeface="等线 Light" panose="02010600030101010101" pitchFamily="2" charset="-122"/>
              </a:rPr>
              <a:t>(note)</a:t>
            </a:r>
            <a:endParaRPr lang="zh-CN" altLang="en-US" dirty="0">
              <a:solidFill>
                <a:srgbClr val="C00000"/>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998566797"/>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cs typeface="Times New Roman" panose="02020603050405020304" pitchFamily="18" charset="0"/>
              </a:rPr>
              <a:t>Magneto-optics: The </a:t>
            </a:r>
            <a:r>
              <a:rPr lang="en-US" altLang="zh-CN" dirty="0">
                <a:cs typeface="Times New Roman" panose="02020603050405020304" pitchFamily="18" charset="0"/>
              </a:rPr>
              <a:t>Faraday effect</a:t>
            </a:r>
            <a:endParaRPr lang="zh-CN" altLang="en-US" dirty="0">
              <a:cs typeface="Times New Roman" panose="02020603050405020304" pitchFamily="18" charset="0"/>
            </a:endParaRPr>
          </a:p>
        </p:txBody>
      </p:sp>
      <p:sp>
        <p:nvSpPr>
          <p:cNvPr id="3" name="内容占位符 2"/>
          <p:cNvSpPr>
            <a:spLocks noGrp="1"/>
          </p:cNvSpPr>
          <p:nvPr>
            <p:ph idx="1"/>
          </p:nvPr>
        </p:nvSpPr>
        <p:spPr>
          <a:xfrm>
            <a:off x="457200" y="1600200"/>
            <a:ext cx="8229600" cy="3196951"/>
          </a:xfrm>
        </p:spPr>
        <p:txBody>
          <a:bodyPr/>
          <a:lstStyle/>
          <a:p>
            <a:pPr marL="0" indent="0">
              <a:buNone/>
            </a:pPr>
            <a:r>
              <a:rPr lang="en-US" altLang="zh-CN" sz="2400" dirty="0">
                <a:cs typeface="Times New Roman" panose="02020603050405020304" pitchFamily="18" charset="0"/>
              </a:rPr>
              <a:t>• Induce chirality in non-chiral materials with a magnetic</a:t>
            </a:r>
          </a:p>
          <a:p>
            <a:pPr marL="0" indent="0">
              <a:buNone/>
            </a:pPr>
            <a:r>
              <a:rPr lang="en-US" altLang="zh-CN" sz="2400" dirty="0">
                <a:cs typeface="Times New Roman" panose="02020603050405020304" pitchFamily="18" charset="0"/>
              </a:rPr>
              <a:t>field</a:t>
            </a:r>
          </a:p>
          <a:p>
            <a:pPr marL="0" indent="0">
              <a:buNone/>
            </a:pPr>
            <a:r>
              <a:rPr lang="en-US" altLang="zh-CN" sz="2400" dirty="0">
                <a:cs typeface="Times New Roman" panose="02020603050405020304" pitchFamily="18" charset="0"/>
              </a:rPr>
              <a:t>• </a:t>
            </a:r>
            <a:r>
              <a:rPr lang="en-US" altLang="zh-CN" sz="2400" b="1" dirty="0">
                <a:cs typeface="Times New Roman" panose="02020603050405020304" pitchFamily="18" charset="0"/>
              </a:rPr>
              <a:t>magnetic circular </a:t>
            </a:r>
            <a:r>
              <a:rPr lang="en-US" altLang="zh-CN" sz="2400" b="1" dirty="0" err="1">
                <a:cs typeface="Times New Roman" panose="02020603050405020304" pitchFamily="18" charset="0"/>
              </a:rPr>
              <a:t>dichrosim</a:t>
            </a:r>
            <a:r>
              <a:rPr lang="en-US" altLang="zh-CN" sz="2400" b="1" dirty="0">
                <a:cs typeface="Times New Roman" panose="02020603050405020304" pitchFamily="18" charset="0"/>
              </a:rPr>
              <a:t> </a:t>
            </a:r>
            <a:r>
              <a:rPr lang="en-US" altLang="zh-CN" sz="2400" dirty="0">
                <a:cs typeface="Times New Roman" panose="02020603050405020304" pitchFamily="18" charset="0"/>
              </a:rPr>
              <a:t>in absorbing materials</a:t>
            </a:r>
          </a:p>
          <a:p>
            <a:pPr marL="0" indent="0">
              <a:buNone/>
            </a:pPr>
            <a:r>
              <a:rPr lang="en-US" altLang="zh-CN" sz="2400" dirty="0">
                <a:cs typeface="Times New Roman" panose="02020603050405020304" pitchFamily="18" charset="0"/>
              </a:rPr>
              <a:t>• </a:t>
            </a:r>
            <a:r>
              <a:rPr lang="en-US" altLang="zh-CN" sz="2400" b="1" dirty="0">
                <a:cs typeface="Times New Roman" panose="02020603050405020304" pitchFamily="18" charset="0"/>
              </a:rPr>
              <a:t>Faraday effect </a:t>
            </a:r>
            <a:r>
              <a:rPr lang="en-US" altLang="zh-CN" sz="2400" dirty="0">
                <a:cs typeface="Times New Roman" panose="02020603050405020304" pitchFamily="18" charset="0"/>
              </a:rPr>
              <a:t>in transparent materials: rotation of linear</a:t>
            </a:r>
          </a:p>
          <a:p>
            <a:pPr marL="0" indent="0">
              <a:buNone/>
            </a:pPr>
            <a:r>
              <a:rPr lang="en-US" altLang="zh-CN" sz="2400" dirty="0">
                <a:cs typeface="Times New Roman" panose="02020603050405020304" pitchFamily="18" charset="0"/>
              </a:rPr>
              <a:t>polarization by magnetic field</a:t>
            </a:r>
          </a:p>
          <a:p>
            <a:pPr marL="0" indent="0">
              <a:buNone/>
            </a:pPr>
            <a:r>
              <a:rPr lang="fr-FR" altLang="zh-CN" sz="2400" dirty="0" smtClean="0">
                <a:cs typeface="Times New Roman" panose="02020603050405020304" pitchFamily="18" charset="0"/>
              </a:rPr>
              <a:t>θ </a:t>
            </a:r>
            <a:r>
              <a:rPr lang="fr-FR" altLang="zh-CN" sz="2400" dirty="0">
                <a:cs typeface="Times New Roman" panose="02020603050405020304" pitchFamily="18" charset="0"/>
              </a:rPr>
              <a:t>= </a:t>
            </a:r>
            <a:r>
              <a:rPr lang="fr-FR" altLang="zh-CN" sz="2400" i="1" dirty="0">
                <a:cs typeface="Times New Roman" panose="02020603050405020304" pitchFamily="18" charset="0"/>
              </a:rPr>
              <a:t>V B d </a:t>
            </a:r>
            <a:r>
              <a:rPr lang="fr-FR" altLang="zh-CN" sz="2400" dirty="0">
                <a:cs typeface="Times New Roman" panose="02020603050405020304" pitchFamily="18" charset="0"/>
              </a:rPr>
              <a:t>; </a:t>
            </a:r>
            <a:endParaRPr lang="fr-FR" altLang="zh-CN" sz="2400" dirty="0" smtClean="0">
              <a:cs typeface="Times New Roman" panose="02020603050405020304" pitchFamily="18" charset="0"/>
            </a:endParaRPr>
          </a:p>
          <a:p>
            <a:pPr marL="0" indent="0">
              <a:buNone/>
            </a:pPr>
            <a:r>
              <a:rPr lang="fr-FR" altLang="zh-CN" sz="2400" i="1" dirty="0" smtClean="0">
                <a:cs typeface="Times New Roman" panose="02020603050405020304" pitchFamily="18" charset="0"/>
              </a:rPr>
              <a:t>V </a:t>
            </a:r>
            <a:r>
              <a:rPr lang="fr-FR" altLang="zh-CN" sz="2400" dirty="0">
                <a:cs typeface="Times New Roman" panose="02020603050405020304" pitchFamily="18" charset="0"/>
              </a:rPr>
              <a:t>= Verdet coefficient</a:t>
            </a:r>
            <a:endParaRPr lang="zh-CN" altLang="en-US" sz="2400" dirty="0">
              <a:cs typeface="Times New Roman" panose="02020603050405020304" pitchFamily="18" charset="0"/>
            </a:endParaRPr>
          </a:p>
        </p:txBody>
      </p:sp>
      <p:pic>
        <p:nvPicPr>
          <p:cNvPr id="4700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5" y="3933056"/>
            <a:ext cx="4185895"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101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cs typeface="Times New Roman" panose="02020603050405020304" pitchFamily="18" charset="0"/>
                <a:sym typeface="Symbol"/>
              </a:rPr>
              <a:t>n,</a:t>
            </a:r>
            <a:r>
              <a:rPr lang="zh-CN" altLang="en-US" dirty="0" smtClean="0">
                <a:cs typeface="Times New Roman" panose="02020603050405020304" pitchFamily="18" charset="0"/>
                <a:sym typeface="Symbol"/>
              </a:rPr>
              <a:t></a:t>
            </a:r>
            <a:r>
              <a:rPr lang="en-US" altLang="zh-CN" dirty="0">
                <a:cs typeface="Times New Roman" panose="02020603050405020304" pitchFamily="18" charset="0"/>
                <a:sym typeface="Symbol"/>
              </a:rPr>
              <a:t> </a:t>
            </a:r>
            <a:r>
              <a:rPr lang="zh-CN" altLang="en-US" dirty="0">
                <a:cs typeface="Times New Roman" panose="02020603050405020304" pitchFamily="18" charset="0"/>
                <a:sym typeface="Symbol"/>
              </a:rPr>
              <a:t>调控</a:t>
            </a:r>
            <a:endParaRPr lang="zh-CN" altLang="en-US" dirty="0">
              <a:cs typeface="Times New Roman" panose="02020603050405020304" pitchFamily="18" charset="0"/>
            </a:endParaRPr>
          </a:p>
        </p:txBody>
      </p:sp>
      <p:sp>
        <p:nvSpPr>
          <p:cNvPr id="3" name="内容占位符 2"/>
          <p:cNvSpPr>
            <a:spLocks noGrp="1"/>
          </p:cNvSpPr>
          <p:nvPr>
            <p:ph idx="1"/>
          </p:nvPr>
        </p:nvSpPr>
        <p:spPr>
          <a:xfrm>
            <a:off x="449397" y="1529933"/>
            <a:ext cx="8229600" cy="5257800"/>
          </a:xfrm>
        </p:spPr>
        <p:txBody>
          <a:bodyPr/>
          <a:lstStyle/>
          <a:p>
            <a:pPr marL="514350" indent="-514350">
              <a:buAutoNum type="arabicPeriod"/>
            </a:pPr>
            <a:r>
              <a:rPr lang="en-US" altLang="zh-CN" sz="2800" dirty="0" smtClean="0">
                <a:cs typeface="Times New Roman" panose="02020603050405020304" pitchFamily="18" charset="0"/>
              </a:rPr>
              <a:t>Kerr effect 1875, </a:t>
            </a:r>
          </a:p>
          <a:p>
            <a:pPr marL="514350" indent="-514350">
              <a:buAutoNum type="arabicPeriod"/>
            </a:pPr>
            <a:endParaRPr lang="en-US" altLang="zh-CN" sz="2800" dirty="0" smtClean="0">
              <a:cs typeface="Times New Roman" panose="02020603050405020304" pitchFamily="18" charset="0"/>
            </a:endParaRPr>
          </a:p>
          <a:p>
            <a:pPr marL="514350" indent="-514350">
              <a:buAutoNum type="arabicPeriod"/>
            </a:pPr>
            <a:r>
              <a:rPr lang="en-US" altLang="zh-CN" sz="2800" dirty="0" err="1" smtClean="0">
                <a:cs typeface="Times New Roman" panose="02020603050405020304" pitchFamily="18" charset="0"/>
                <a:sym typeface="Symbol" panose="05050102010706020507" pitchFamily="18" charset="2"/>
              </a:rPr>
              <a:t>Pockels</a:t>
            </a:r>
            <a:r>
              <a:rPr lang="en-US" altLang="zh-CN" sz="2800" dirty="0" smtClean="0">
                <a:cs typeface="Times New Roman" panose="02020603050405020304" pitchFamily="18" charset="0"/>
                <a:sym typeface="Symbol" panose="05050102010706020507" pitchFamily="18" charset="2"/>
              </a:rPr>
              <a:t> effect 1893</a:t>
            </a:r>
          </a:p>
          <a:p>
            <a:pPr marL="0" indent="0">
              <a:buNone/>
            </a:pPr>
            <a:endParaRPr lang="en-US" altLang="zh-CN" sz="2800" dirty="0" smtClean="0">
              <a:cs typeface="Times New Roman" panose="02020603050405020304" pitchFamily="18" charset="0"/>
            </a:endParaRPr>
          </a:p>
          <a:p>
            <a:pPr marL="0" indent="0">
              <a:buNone/>
            </a:pPr>
            <a:r>
              <a:rPr lang="en-US" altLang="zh-CN" sz="2800" dirty="0" smtClean="0">
                <a:cs typeface="Times New Roman" panose="02020603050405020304" pitchFamily="18" charset="0"/>
              </a:rPr>
              <a:t>3. Si </a:t>
            </a:r>
            <a:r>
              <a:rPr lang="zh-CN" altLang="en-US" sz="2800" dirty="0" smtClean="0">
                <a:cs typeface="Times New Roman" panose="02020603050405020304" pitchFamily="18" charset="0"/>
              </a:rPr>
              <a:t>中等离子体色散效应</a:t>
            </a:r>
            <a:r>
              <a:rPr lang="en-US" altLang="zh-CN" sz="2800" dirty="0" smtClean="0">
                <a:cs typeface="Times New Roman" panose="02020603050405020304" pitchFamily="18" charset="0"/>
              </a:rPr>
              <a:t>,                      </a:t>
            </a:r>
            <a:endParaRPr lang="en-US" altLang="zh-CN" sz="2800" dirty="0" smtClean="0">
              <a:solidFill>
                <a:srgbClr val="C00000"/>
              </a:solidFill>
              <a:cs typeface="Times New Roman" panose="02020603050405020304" pitchFamily="18" charset="0"/>
            </a:endParaRPr>
          </a:p>
          <a:p>
            <a:pPr marL="0" indent="0">
              <a:buNone/>
            </a:pPr>
            <a:r>
              <a:rPr lang="en-US" altLang="zh-CN" sz="2800" dirty="0">
                <a:cs typeface="Times New Roman" panose="02020603050405020304" pitchFamily="18" charset="0"/>
              </a:rPr>
              <a:t> </a:t>
            </a:r>
            <a:r>
              <a:rPr lang="en-US" altLang="zh-CN" sz="2800" dirty="0" smtClean="0">
                <a:cs typeface="Times New Roman" panose="02020603050405020304" pitchFamily="18" charset="0"/>
              </a:rPr>
              <a:t>    </a:t>
            </a:r>
          </a:p>
          <a:p>
            <a:pPr marL="0" indent="0">
              <a:buNone/>
            </a:pPr>
            <a:r>
              <a:rPr lang="en-US" altLang="zh-CN" sz="2800" dirty="0" smtClean="0">
                <a:cs typeface="Times New Roman" panose="02020603050405020304" pitchFamily="18" charset="0"/>
              </a:rPr>
              <a:t>4. </a:t>
            </a:r>
            <a:r>
              <a:rPr lang="zh-CN" altLang="en-US" sz="2800" dirty="0" smtClean="0">
                <a:cs typeface="Times New Roman" panose="02020603050405020304" pitchFamily="18" charset="0"/>
              </a:rPr>
              <a:t>折射率的热光效应（</a:t>
            </a:r>
            <a:r>
              <a:rPr lang="en-US" altLang="zh-CN" sz="2800" dirty="0" smtClean="0">
                <a:cs typeface="Times New Roman" panose="02020603050405020304" pitchFamily="18" charset="0"/>
              </a:rPr>
              <a:t>Si</a:t>
            </a:r>
            <a:r>
              <a:rPr lang="zh-CN" altLang="en-US" sz="2800" dirty="0" smtClean="0">
                <a:cs typeface="Times New Roman" panose="02020603050405020304" pitchFamily="18" charset="0"/>
              </a:rPr>
              <a:t>）</a:t>
            </a:r>
            <a:endParaRPr lang="en-US" altLang="zh-CN" sz="2800" dirty="0" smtClean="0">
              <a:cs typeface="Times New Roman" panose="02020603050405020304" pitchFamily="18" charset="0"/>
            </a:endParaRPr>
          </a:p>
          <a:p>
            <a:pPr marL="0" indent="0">
              <a:buNone/>
            </a:pPr>
            <a:r>
              <a:rPr lang="en-US" altLang="zh-CN" sz="2800" dirty="0" smtClean="0">
                <a:cs typeface="Times New Roman" panose="02020603050405020304" pitchFamily="18" charset="0"/>
              </a:rPr>
              <a:t>    </a:t>
            </a:r>
          </a:p>
          <a:p>
            <a:pPr marL="0" indent="0">
              <a:buNone/>
            </a:pPr>
            <a:r>
              <a:rPr lang="en-US" altLang="zh-CN" sz="2800" dirty="0" smtClean="0">
                <a:cs typeface="Times New Roman" panose="02020603050405020304" pitchFamily="18" charset="0"/>
              </a:rPr>
              <a:t>5.</a:t>
            </a:r>
            <a:r>
              <a:rPr lang="zh-CN" altLang="en-US" sz="2800" dirty="0" smtClean="0">
                <a:cs typeface="Times New Roman" panose="02020603050405020304" pitchFamily="18" charset="0"/>
              </a:rPr>
              <a:t>手征与圆偏振调控</a:t>
            </a:r>
            <a:endParaRPr lang="en-US" altLang="zh-CN" sz="2800" dirty="0" smtClean="0">
              <a:cs typeface="Times New Roman" panose="02020603050405020304" pitchFamily="18" charset="0"/>
            </a:endParaRPr>
          </a:p>
          <a:p>
            <a:pPr marL="0" indent="0">
              <a:buNone/>
            </a:pPr>
            <a:r>
              <a:rPr lang="en-US" altLang="zh-CN" sz="2800" dirty="0" smtClean="0">
                <a:cs typeface="Times New Roman" panose="02020603050405020304" pitchFamily="18" charset="0"/>
              </a:rPr>
              <a:t>     </a:t>
            </a:r>
            <a:endParaRPr lang="en-US" altLang="zh-CN" sz="2800" dirty="0">
              <a:cs typeface="Times New Roman" panose="02020603050405020304" pitchFamily="18" charset="0"/>
            </a:endParaRPr>
          </a:p>
          <a:p>
            <a:pPr marL="0" indent="0">
              <a:buNone/>
            </a:pPr>
            <a:endParaRPr lang="en-US" altLang="zh-CN" sz="2800" dirty="0" smtClean="0">
              <a:cs typeface="Times New Roman" panose="02020603050405020304" pitchFamily="18" charset="0"/>
            </a:endParaRPr>
          </a:p>
          <a:p>
            <a:pPr marL="0" indent="0">
              <a:buNone/>
            </a:pPr>
            <a:r>
              <a:rPr lang="en-US" altLang="zh-CN" sz="2800" dirty="0" smtClean="0">
                <a:cs typeface="Times New Roman" panose="02020603050405020304" pitchFamily="18" charset="0"/>
              </a:rPr>
              <a:t>   </a:t>
            </a:r>
            <a:endParaRPr lang="zh-CN" altLang="en-US" sz="2800" dirty="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986811724"/>
              </p:ext>
            </p:extLst>
          </p:nvPr>
        </p:nvGraphicFramePr>
        <p:xfrm>
          <a:off x="1133301" y="2035114"/>
          <a:ext cx="1638500" cy="468143"/>
        </p:xfrm>
        <a:graphic>
          <a:graphicData uri="http://schemas.openxmlformats.org/presentationml/2006/ole">
            <mc:AlternateContent xmlns:mc="http://schemas.openxmlformats.org/markup-compatibility/2006">
              <mc:Choice xmlns:v="urn:schemas-microsoft-com:vml" Requires="v">
                <p:oleObj spid="_x0000_s525873" name="Equation" r:id="rId4" imgW="711000" imgH="203040" progId="Equation.DSMT4">
                  <p:embed/>
                </p:oleObj>
              </mc:Choice>
              <mc:Fallback>
                <p:oleObj name="Equation" r:id="rId4" imgW="711000" imgH="203040" progId="Equation.DSMT4">
                  <p:embed/>
                  <p:pic>
                    <p:nvPicPr>
                      <p:cNvPr id="4" name="对象 3"/>
                      <p:cNvPicPr/>
                      <p:nvPr/>
                    </p:nvPicPr>
                    <p:blipFill>
                      <a:blip r:embed="rId5"/>
                      <a:stretch>
                        <a:fillRect/>
                      </a:stretch>
                    </p:blipFill>
                    <p:spPr>
                      <a:xfrm>
                        <a:off x="1133301" y="2035114"/>
                        <a:ext cx="1638500" cy="46814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925242308"/>
              </p:ext>
            </p:extLst>
          </p:nvPr>
        </p:nvGraphicFramePr>
        <p:xfrm>
          <a:off x="1143890" y="3054196"/>
          <a:ext cx="1123854" cy="415701"/>
        </p:xfrm>
        <a:graphic>
          <a:graphicData uri="http://schemas.openxmlformats.org/presentationml/2006/ole">
            <mc:AlternateContent xmlns:mc="http://schemas.openxmlformats.org/markup-compatibility/2006">
              <mc:Choice xmlns:v="urn:schemas-microsoft-com:vml" Requires="v">
                <p:oleObj spid="_x0000_s525874" name="公式" r:id="rId6" imgW="482400" imgH="177480" progId="Equation.3">
                  <p:embed/>
                </p:oleObj>
              </mc:Choice>
              <mc:Fallback>
                <p:oleObj name="公式" r:id="rId6" imgW="482400" imgH="177480" progId="Equation.3">
                  <p:embed/>
                  <p:pic>
                    <p:nvPicPr>
                      <p:cNvPr id="6" name="对象 5"/>
                      <p:cNvPicPr>
                        <a:picLocks noChangeAspect="1" noChangeArrowheads="1"/>
                      </p:cNvPicPr>
                      <p:nvPr/>
                    </p:nvPicPr>
                    <p:blipFill>
                      <a:blip r:embed="rId7"/>
                      <a:srcRect/>
                      <a:stretch>
                        <a:fillRect/>
                      </a:stretch>
                    </p:blipFill>
                    <p:spPr bwMode="auto">
                      <a:xfrm>
                        <a:off x="1143890" y="3054196"/>
                        <a:ext cx="1123854" cy="415701"/>
                      </a:xfrm>
                      <a:prstGeom prst="rect">
                        <a:avLst/>
                      </a:prstGeom>
                      <a:noFill/>
                      <a:ln>
                        <a:noFill/>
                      </a:ln>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40804453"/>
              </p:ext>
            </p:extLst>
          </p:nvPr>
        </p:nvGraphicFramePr>
        <p:xfrm>
          <a:off x="6939939" y="6006884"/>
          <a:ext cx="1820862" cy="698500"/>
        </p:xfrm>
        <a:graphic>
          <a:graphicData uri="http://schemas.openxmlformats.org/presentationml/2006/ole">
            <mc:AlternateContent xmlns:mc="http://schemas.openxmlformats.org/markup-compatibility/2006">
              <mc:Choice xmlns:v="urn:schemas-microsoft-com:vml" Requires="v">
                <p:oleObj spid="_x0000_s525875" name="公式" r:id="rId8" imgW="1028520" imgH="393480" progId="Equation.3">
                  <p:embed/>
                </p:oleObj>
              </mc:Choice>
              <mc:Fallback>
                <p:oleObj name="公式" r:id="rId8" imgW="1028520" imgH="393480" progId="Equation.3">
                  <p:embed/>
                  <p:pic>
                    <p:nvPicPr>
                      <p:cNvPr id="8" name="对象 7"/>
                      <p:cNvPicPr>
                        <a:picLocks noChangeAspect="1" noChangeArrowheads="1"/>
                      </p:cNvPicPr>
                      <p:nvPr/>
                    </p:nvPicPr>
                    <p:blipFill>
                      <a:blip r:embed="rId9"/>
                      <a:srcRect/>
                      <a:stretch>
                        <a:fillRect/>
                      </a:stretch>
                    </p:blipFill>
                    <p:spPr bwMode="auto">
                      <a:xfrm>
                        <a:off x="6939939" y="6006884"/>
                        <a:ext cx="18208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94598" name="Picture 6" descr="C:\Users\User\Desktop\5_9_18.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4197" y="5459844"/>
            <a:ext cx="2522060" cy="11631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对象 8"/>
          <p:cNvGraphicFramePr>
            <a:graphicFrameLocks noChangeAspect="1"/>
          </p:cNvGraphicFramePr>
          <p:nvPr>
            <p:extLst>
              <p:ext uri="{D42A27DB-BD31-4B8C-83A1-F6EECF244321}">
                <p14:modId xmlns:p14="http://schemas.microsoft.com/office/powerpoint/2010/main" val="1679807562"/>
              </p:ext>
            </p:extLst>
          </p:nvPr>
        </p:nvGraphicFramePr>
        <p:xfrm>
          <a:off x="1099553" y="4158832"/>
          <a:ext cx="1145916" cy="350287"/>
        </p:xfrm>
        <a:graphic>
          <a:graphicData uri="http://schemas.openxmlformats.org/presentationml/2006/ole">
            <mc:AlternateContent xmlns:mc="http://schemas.openxmlformats.org/markup-compatibility/2006">
              <mc:Choice xmlns:v="urn:schemas-microsoft-com:vml" Requires="v">
                <p:oleObj spid="_x0000_s525876" name="Equation" r:id="rId11" imgW="583920" imgH="177480" progId="Equation.DSMT4">
                  <p:embed/>
                </p:oleObj>
              </mc:Choice>
              <mc:Fallback>
                <p:oleObj name="Equation" r:id="rId11" imgW="583920" imgH="177480" progId="Equation.DSMT4">
                  <p:embed/>
                  <p:pic>
                    <p:nvPicPr>
                      <p:cNvPr id="6" name="对象 5"/>
                      <p:cNvPicPr>
                        <a:picLocks noChangeAspect="1" noChangeArrowheads="1"/>
                      </p:cNvPicPr>
                      <p:nvPr/>
                    </p:nvPicPr>
                    <p:blipFill>
                      <a:blip r:embed="rId12"/>
                      <a:srcRect/>
                      <a:stretch>
                        <a:fillRect/>
                      </a:stretch>
                    </p:blipFill>
                    <p:spPr bwMode="auto">
                      <a:xfrm>
                        <a:off x="1099553" y="4158832"/>
                        <a:ext cx="1145916" cy="350287"/>
                      </a:xfrm>
                      <a:prstGeom prst="rect">
                        <a:avLst/>
                      </a:prstGeom>
                      <a:noFill/>
                      <a:ln>
                        <a:noFill/>
                      </a:ln>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083972449"/>
              </p:ext>
            </p:extLst>
          </p:nvPr>
        </p:nvGraphicFramePr>
        <p:xfrm>
          <a:off x="1049273" y="5157744"/>
          <a:ext cx="1218471" cy="380652"/>
        </p:xfrm>
        <a:graphic>
          <a:graphicData uri="http://schemas.openxmlformats.org/presentationml/2006/ole">
            <mc:AlternateContent xmlns:mc="http://schemas.openxmlformats.org/markup-compatibility/2006">
              <mc:Choice xmlns:v="urn:schemas-microsoft-com:vml" Requires="v">
                <p:oleObj spid="_x0000_s525877" name="Equation" r:id="rId13" imgW="571320" imgH="177480" progId="Equation.DSMT4">
                  <p:embed/>
                </p:oleObj>
              </mc:Choice>
              <mc:Fallback>
                <p:oleObj name="Equation" r:id="rId13" imgW="571320" imgH="177480" progId="Equation.DSMT4">
                  <p:embed/>
                  <p:pic>
                    <p:nvPicPr>
                      <p:cNvPr id="9" name="对象 8"/>
                      <p:cNvPicPr>
                        <a:picLocks noChangeAspect="1" noChangeArrowheads="1"/>
                      </p:cNvPicPr>
                      <p:nvPr/>
                    </p:nvPicPr>
                    <p:blipFill>
                      <a:blip r:embed="rId14"/>
                      <a:srcRect/>
                      <a:stretch>
                        <a:fillRect/>
                      </a:stretch>
                    </p:blipFill>
                    <p:spPr bwMode="auto">
                      <a:xfrm>
                        <a:off x="1049273" y="5157744"/>
                        <a:ext cx="1218471" cy="380652"/>
                      </a:xfrm>
                      <a:prstGeom prst="rect">
                        <a:avLst/>
                      </a:prstGeom>
                      <a:noFill/>
                      <a:ln>
                        <a:noFill/>
                      </a:ln>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833893791"/>
              </p:ext>
            </p:extLst>
          </p:nvPr>
        </p:nvGraphicFramePr>
        <p:xfrm>
          <a:off x="972807" y="6221395"/>
          <a:ext cx="2443163" cy="390525"/>
        </p:xfrm>
        <a:graphic>
          <a:graphicData uri="http://schemas.openxmlformats.org/presentationml/2006/ole">
            <mc:AlternateContent xmlns:mc="http://schemas.openxmlformats.org/markup-compatibility/2006">
              <mc:Choice xmlns:v="urn:schemas-microsoft-com:vml" Requires="v">
                <p:oleObj spid="_x0000_s525878" name="Equation" r:id="rId15" imgW="1117440" imgH="177480" progId="Equation.DSMT4">
                  <p:embed/>
                </p:oleObj>
              </mc:Choice>
              <mc:Fallback>
                <p:oleObj name="Equation" r:id="rId15" imgW="1117440" imgH="177480" progId="Equation.DSMT4">
                  <p:embed/>
                  <p:pic>
                    <p:nvPicPr>
                      <p:cNvPr id="10" name="对象 9"/>
                      <p:cNvPicPr>
                        <a:picLocks noChangeAspect="1" noChangeArrowheads="1"/>
                      </p:cNvPicPr>
                      <p:nvPr/>
                    </p:nvPicPr>
                    <p:blipFill>
                      <a:blip r:embed="rId16"/>
                      <a:srcRect/>
                      <a:stretch>
                        <a:fillRect/>
                      </a:stretch>
                    </p:blipFill>
                    <p:spPr bwMode="auto">
                      <a:xfrm>
                        <a:off x="972807" y="6221395"/>
                        <a:ext cx="2443163" cy="390525"/>
                      </a:xfrm>
                      <a:prstGeom prst="rect">
                        <a:avLst/>
                      </a:prstGeom>
                      <a:noFill/>
                      <a:ln>
                        <a:noFill/>
                      </a:ln>
                      <a:extLst/>
                    </p:spPr>
                  </p:pic>
                </p:oleObj>
              </mc:Fallback>
            </mc:AlternateContent>
          </a:graphicData>
        </a:graphic>
      </p:graphicFrame>
      <p:sp>
        <p:nvSpPr>
          <p:cNvPr id="5" name="矩形 4">
            <a:hlinkClick r:id="rId17" action="ppaction://hlinksldjump"/>
          </p:cNvPr>
          <p:cNvSpPr/>
          <p:nvPr/>
        </p:nvSpPr>
        <p:spPr>
          <a:xfrm>
            <a:off x="6732240" y="3717032"/>
            <a:ext cx="1758815" cy="523220"/>
          </a:xfrm>
          <a:prstGeom prst="rect">
            <a:avLst/>
          </a:prstGeom>
        </p:spPr>
        <p:txBody>
          <a:bodyPr wrap="none">
            <a:spAutoFit/>
          </a:bodyPr>
          <a:lstStyle/>
          <a:p>
            <a:r>
              <a:rPr lang="en-US" altLang="zh-CN" sz="2800" dirty="0">
                <a:solidFill>
                  <a:srgbClr val="C00000"/>
                </a:solidFill>
                <a:latin typeface="等线 Light" panose="02010600030101010101" pitchFamily="2" charset="-122"/>
                <a:ea typeface="等线 Light" panose="02010600030101010101" pitchFamily="2" charset="-122"/>
                <a:cs typeface="Times New Roman" panose="02020603050405020304" pitchFamily="18" charset="0"/>
              </a:rPr>
              <a:t>Modulator</a:t>
            </a:r>
            <a:endParaRPr lang="zh-CN" altLang="en-US" sz="2800"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77413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94598"/>
                                        </p:tgtEl>
                                        <p:attrNameLst>
                                          <p:attrName>style.visibility</p:attrName>
                                        </p:attrNameLst>
                                      </p:cBhvr>
                                      <p:to>
                                        <p:strVal val="visible"/>
                                      </p:to>
                                    </p:set>
                                    <p:animEffect transition="in" filter="wipe(left)">
                                      <p:cBhvr>
                                        <p:cTn id="62" dur="500"/>
                                        <p:tgtEl>
                                          <p:spTgt spid="49459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009913" y="1412776"/>
            <a:ext cx="3098591" cy="1938992"/>
          </a:xfrm>
          <a:prstGeom prst="rect">
            <a:avLst/>
          </a:prstGeom>
        </p:spPr>
        <p:txBody>
          <a:bodyPr wrap="square">
            <a:spAutoFit/>
          </a:bodyPr>
          <a:lstStyle/>
          <a:p>
            <a:pPr marR="109750"/>
            <a:r>
              <a:rPr lang="en-US" altLang="zh-CN" sz="2000" dirty="0">
                <a:latin typeface="等线 Light" panose="02010600030101010101" pitchFamily="2" charset="-122"/>
                <a:ea typeface="等线 Light" panose="02010600030101010101" pitchFamily="2" charset="-122"/>
              </a:rPr>
              <a:t>Carrier injection </a:t>
            </a:r>
            <a:r>
              <a:rPr lang="en-US" altLang="zh-CN" sz="2000" dirty="0" smtClean="0">
                <a:latin typeface="等线 Light" panose="02010600030101010101" pitchFamily="2" charset="-122"/>
                <a:ea typeface="等线 Light" panose="02010600030101010101" pitchFamily="2" charset="-122"/>
              </a:rPr>
              <a:t>p-</a:t>
            </a:r>
            <a:r>
              <a:rPr lang="en-US" altLang="zh-CN" sz="2000" dirty="0" err="1" smtClean="0">
                <a:latin typeface="等线 Light" panose="02010600030101010101" pitchFamily="2" charset="-122"/>
                <a:ea typeface="等线 Light" panose="02010600030101010101" pitchFamily="2" charset="-122"/>
              </a:rPr>
              <a:t>i</a:t>
            </a:r>
            <a:r>
              <a:rPr lang="en-US" altLang="zh-CN" sz="2000" dirty="0" smtClean="0">
                <a:latin typeface="等线 Light" panose="02010600030101010101" pitchFamily="2" charset="-122"/>
                <a:ea typeface="等线 Light" panose="02010600030101010101" pitchFamily="2" charset="-122"/>
              </a:rPr>
              <a:t>-n </a:t>
            </a:r>
            <a:r>
              <a:rPr lang="en-US" altLang="zh-CN" sz="2000" dirty="0">
                <a:latin typeface="等线 Light" panose="02010600030101010101" pitchFamily="2" charset="-122"/>
                <a:ea typeface="等线 Light" panose="02010600030101010101" pitchFamily="2" charset="-122"/>
              </a:rPr>
              <a:t>diode in forward bias </a:t>
            </a:r>
          </a:p>
          <a:p>
            <a:pPr marR="87270"/>
            <a:r>
              <a:rPr lang="en-US" altLang="zh-CN" sz="2000" dirty="0">
                <a:latin typeface="等线 Light" panose="02010600030101010101" pitchFamily="2" charset="-122"/>
                <a:ea typeface="等线 Light" panose="02010600030101010101" pitchFamily="2" charset="-122"/>
              </a:rPr>
              <a:t>Strong effect (</a:t>
            </a:r>
            <a:r>
              <a:rPr lang="en-US" altLang="zh-CN" sz="2000" dirty="0" smtClean="0">
                <a:latin typeface="等线 Light" panose="02010600030101010101" pitchFamily="2" charset="-122"/>
                <a:ea typeface="等线 Light" panose="02010600030101010101" pitchFamily="2" charset="-122"/>
              </a:rPr>
              <a:t>many carriers</a:t>
            </a:r>
            <a:r>
              <a:rPr lang="en-US" altLang="zh-CN" sz="2000" dirty="0">
                <a:latin typeface="等线 Light" panose="02010600030101010101" pitchFamily="2" charset="-122"/>
                <a:ea typeface="等线 Light" panose="02010600030101010101" pitchFamily="2" charset="-122"/>
              </a:rPr>
              <a:t>) </a:t>
            </a:r>
          </a:p>
          <a:p>
            <a:pPr marR="99290"/>
            <a:r>
              <a:rPr lang="en-US" altLang="zh-CN" sz="2000" dirty="0">
                <a:latin typeface="等线 Light" panose="02010600030101010101" pitchFamily="2" charset="-122"/>
                <a:ea typeface="等线 Light" panose="02010600030101010101" pitchFamily="2" charset="-122"/>
              </a:rPr>
              <a:t>Slow effect (~1GHz) </a:t>
            </a:r>
            <a:endParaRPr lang="en-US" altLang="zh-CN" sz="2000" dirty="0" smtClean="0">
              <a:latin typeface="等线 Light" panose="02010600030101010101" pitchFamily="2" charset="-122"/>
              <a:ea typeface="等线 Light" panose="02010600030101010101" pitchFamily="2" charset="-122"/>
            </a:endParaRPr>
          </a:p>
          <a:p>
            <a:pPr marR="99290"/>
            <a:endParaRPr lang="en-US" altLang="zh-CN" sz="2000" dirty="0">
              <a:latin typeface="等线 Light" panose="02010600030101010101" pitchFamily="2" charset="-122"/>
              <a:ea typeface="等线 Light" panose="02010600030101010101" pitchFamily="2" charset="-122"/>
            </a:endParaRP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00" y="1682973"/>
            <a:ext cx="5450365" cy="29523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Rectangle 2"/>
          <p:cNvSpPr>
            <a:spLocks noChangeArrowheads="1"/>
          </p:cNvSpPr>
          <p:nvPr/>
        </p:nvSpPr>
        <p:spPr bwMode="auto">
          <a:xfrm>
            <a:off x="-29412" y="-963488"/>
            <a:ext cx="8683625" cy="914400"/>
          </a:xfrm>
          <a:prstGeom prst="rect">
            <a:avLst/>
          </a:prstGeom>
          <a:noFill/>
          <a:ln w="9525">
            <a:noFill/>
            <a:miter lim="800000"/>
            <a:headEnd/>
            <a:tailEnd/>
          </a:ln>
        </p:spPr>
        <p:txBody>
          <a:bodyPr lIns="92075" tIns="46038" rIns="92075" bIns="46038" anchor="ctr"/>
          <a:lstStyle/>
          <a:p>
            <a:pPr algn="ctr"/>
            <a:endParaRPr lang="en-US" altLang="zh-CN" sz="4000" dirty="0">
              <a:solidFill>
                <a:schemeClr val="bg2">
                  <a:lumMod val="50000"/>
                </a:schemeClr>
              </a:solidFill>
            </a:endParaRPr>
          </a:p>
        </p:txBody>
      </p:sp>
      <p:sp>
        <p:nvSpPr>
          <p:cNvPr id="3" name="标题 2"/>
          <p:cNvSpPr>
            <a:spLocks noGrp="1"/>
          </p:cNvSpPr>
          <p:nvPr>
            <p:ph type="title"/>
          </p:nvPr>
        </p:nvSpPr>
        <p:spPr/>
        <p:txBody>
          <a:bodyPr/>
          <a:lstStyle/>
          <a:p>
            <a:r>
              <a:rPr lang="en-US" altLang="zh-CN" sz="4000" dirty="0"/>
              <a:t>MOS optical </a:t>
            </a:r>
            <a:r>
              <a:rPr lang="en-US" altLang="zh-CN" sz="4000" dirty="0" smtClean="0"/>
              <a:t>waveguide/Modulator</a:t>
            </a:r>
            <a:endParaRPr lang="zh-CN" altLang="en-US" sz="4000" dirty="0"/>
          </a:p>
        </p:txBody>
      </p:sp>
      <p:sp>
        <p:nvSpPr>
          <p:cNvPr id="52224" name="矩形 52223"/>
          <p:cNvSpPr/>
          <p:nvPr/>
        </p:nvSpPr>
        <p:spPr>
          <a:xfrm>
            <a:off x="6085815" y="3273077"/>
            <a:ext cx="3000955" cy="1938992"/>
          </a:xfrm>
          <a:prstGeom prst="rect">
            <a:avLst/>
          </a:prstGeom>
        </p:spPr>
        <p:txBody>
          <a:bodyPr wrap="square">
            <a:spAutoFit/>
          </a:bodyPr>
          <a:lstStyle/>
          <a:p>
            <a:pPr marR="108320" lvl="0"/>
            <a:r>
              <a:rPr lang="en-US" altLang="zh-CN" sz="2000" dirty="0">
                <a:solidFill>
                  <a:srgbClr val="000000"/>
                </a:solidFill>
                <a:latin typeface="等线 Light" panose="02010600030101010101" pitchFamily="2" charset="-122"/>
                <a:ea typeface="等线 Light" panose="02010600030101010101" pitchFamily="2" charset="-122"/>
              </a:rPr>
              <a:t>Carrier depletion </a:t>
            </a:r>
          </a:p>
          <a:p>
            <a:pPr marR="92980" lvl="0"/>
            <a:r>
              <a:rPr lang="nl-NL" altLang="zh-CN" sz="2000" dirty="0">
                <a:solidFill>
                  <a:srgbClr val="000000"/>
                </a:solidFill>
                <a:latin typeface="等线 Light" panose="02010600030101010101" pitchFamily="2" charset="-122"/>
                <a:ea typeface="等线 Light" panose="02010600030101010101" pitchFamily="2" charset="-122"/>
              </a:rPr>
              <a:t>p-n diode in reverse bias </a:t>
            </a:r>
            <a:r>
              <a:rPr lang="en-US" altLang="zh-CN" sz="2000" dirty="0" smtClean="0">
                <a:solidFill>
                  <a:srgbClr val="000000"/>
                </a:solidFill>
                <a:latin typeface="等线 Light" panose="02010600030101010101" pitchFamily="2" charset="-122"/>
                <a:ea typeface="等线 Light" panose="02010600030101010101" pitchFamily="2" charset="-122"/>
              </a:rPr>
              <a:t>Weaker </a:t>
            </a:r>
            <a:r>
              <a:rPr lang="en-US" altLang="zh-CN" sz="2000" dirty="0">
                <a:solidFill>
                  <a:srgbClr val="000000"/>
                </a:solidFill>
                <a:latin typeface="等线 Light" panose="02010600030101010101" pitchFamily="2" charset="-122"/>
                <a:ea typeface="等线 Light" panose="02010600030101010101" pitchFamily="2" charset="-122"/>
              </a:rPr>
              <a:t>effect → hence device length large </a:t>
            </a:r>
          </a:p>
          <a:p>
            <a:pPr marR="99390" lvl="0"/>
            <a:r>
              <a:rPr lang="en-US" altLang="zh-CN" sz="2000" dirty="0">
                <a:solidFill>
                  <a:srgbClr val="000000"/>
                </a:solidFill>
                <a:latin typeface="等线 Light" panose="02010600030101010101" pitchFamily="2" charset="-122"/>
                <a:ea typeface="等线 Light" panose="02010600030101010101" pitchFamily="2" charset="-122"/>
              </a:rPr>
              <a:t>Fast effect (&gt;40GHz) </a:t>
            </a:r>
          </a:p>
          <a:p>
            <a:pPr marR="99390" lvl="0"/>
            <a:endParaRPr lang="en-US" altLang="zh-CN" sz="2000" dirty="0">
              <a:solidFill>
                <a:srgbClr val="000000"/>
              </a:solidFill>
              <a:latin typeface="等线 Light" panose="02010600030101010101" pitchFamily="2" charset="-122"/>
              <a:ea typeface="等线 Light" panose="02010600030101010101" pitchFamily="2" charset="-122"/>
            </a:endParaRPr>
          </a:p>
        </p:txBody>
      </p:sp>
      <p:graphicFrame>
        <p:nvGraphicFramePr>
          <p:cNvPr id="52225" name="对象 52224"/>
          <p:cNvGraphicFramePr>
            <a:graphicFrameLocks noChangeAspect="1"/>
          </p:cNvGraphicFramePr>
          <p:nvPr>
            <p:extLst>
              <p:ext uri="{D42A27DB-BD31-4B8C-83A1-F6EECF244321}">
                <p14:modId xmlns:p14="http://schemas.microsoft.com/office/powerpoint/2010/main" val="429968403"/>
              </p:ext>
            </p:extLst>
          </p:nvPr>
        </p:nvGraphicFramePr>
        <p:xfrm>
          <a:off x="4753213" y="5586065"/>
          <a:ext cx="4132262" cy="1071563"/>
        </p:xfrm>
        <a:graphic>
          <a:graphicData uri="http://schemas.openxmlformats.org/presentationml/2006/ole">
            <mc:AlternateContent xmlns:mc="http://schemas.openxmlformats.org/markup-compatibility/2006">
              <mc:Choice xmlns:v="urn:schemas-microsoft-com:vml" Requires="v">
                <p:oleObj spid="_x0000_s550008" name="Equation" r:id="rId5" imgW="2070100" imgH="533400" progId="Equation.3">
                  <p:embed/>
                </p:oleObj>
              </mc:Choice>
              <mc:Fallback>
                <p:oleObj name="Equation" r:id="rId5" imgW="2070100" imgH="533400" progId="Equation.3">
                  <p:embed/>
                  <p:pic>
                    <p:nvPicPr>
                      <p:cNvPr id="52225" name="对象 522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213" y="5586065"/>
                        <a:ext cx="4132262" cy="1071563"/>
                      </a:xfrm>
                      <a:prstGeom prst="rect">
                        <a:avLst/>
                      </a:prstGeom>
                      <a:solidFill>
                        <a:srgbClr val="CCECFF"/>
                      </a:solidFill>
                      <a:ln w="9525">
                        <a:solidFill>
                          <a:schemeClr val="tx1"/>
                        </a:solidFill>
                        <a:miter lim="800000"/>
                        <a:headEnd/>
                        <a:tailEnd/>
                      </a:ln>
                    </p:spPr>
                  </p:pic>
                </p:oleObj>
              </mc:Fallback>
            </mc:AlternateContent>
          </a:graphicData>
        </a:graphic>
      </p:graphicFrame>
      <p:graphicFrame>
        <p:nvGraphicFramePr>
          <p:cNvPr id="52227" name="对象 52226"/>
          <p:cNvGraphicFramePr>
            <a:graphicFrameLocks noChangeAspect="1"/>
          </p:cNvGraphicFramePr>
          <p:nvPr>
            <p:extLst>
              <p:ext uri="{D42A27DB-BD31-4B8C-83A1-F6EECF244321}">
                <p14:modId xmlns:p14="http://schemas.microsoft.com/office/powerpoint/2010/main" val="2601450966"/>
              </p:ext>
            </p:extLst>
          </p:nvPr>
        </p:nvGraphicFramePr>
        <p:xfrm>
          <a:off x="249316" y="5589240"/>
          <a:ext cx="4221163" cy="1068388"/>
        </p:xfrm>
        <a:graphic>
          <a:graphicData uri="http://schemas.openxmlformats.org/presentationml/2006/ole">
            <mc:AlternateContent xmlns:mc="http://schemas.openxmlformats.org/markup-compatibility/2006">
              <mc:Choice xmlns:v="urn:schemas-microsoft-com:vml" Requires="v">
                <p:oleObj spid="_x0000_s550009" name="Equation" r:id="rId7" imgW="1916868" imgH="482391" progId="Equation.3">
                  <p:embed/>
                </p:oleObj>
              </mc:Choice>
              <mc:Fallback>
                <p:oleObj name="Equation" r:id="rId7" imgW="1916868" imgH="482391" progId="Equation.3">
                  <p:embed/>
                  <p:pic>
                    <p:nvPicPr>
                      <p:cNvPr id="52227" name="对象 522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316" y="5589240"/>
                        <a:ext cx="4221163" cy="1068388"/>
                      </a:xfrm>
                      <a:prstGeom prst="rect">
                        <a:avLst/>
                      </a:prstGeom>
                      <a:solidFill>
                        <a:srgbClr val="CCECFF"/>
                      </a:solidFill>
                      <a:ln w="9525">
                        <a:solidFill>
                          <a:schemeClr val="tx1"/>
                        </a:solidFill>
                        <a:miter lim="800000"/>
                        <a:headEnd/>
                        <a:tailEnd/>
                      </a:ln>
                    </p:spPr>
                  </p:pic>
                </p:oleObj>
              </mc:Fallback>
            </mc:AlternateContent>
          </a:graphicData>
        </a:graphic>
      </p:graphicFrame>
      <p:sp>
        <p:nvSpPr>
          <p:cNvPr id="52228" name="矩形 52227"/>
          <p:cNvSpPr/>
          <p:nvPr/>
        </p:nvSpPr>
        <p:spPr>
          <a:xfrm>
            <a:off x="65003" y="4931066"/>
            <a:ext cx="8820472" cy="461665"/>
          </a:xfrm>
          <a:prstGeom prst="rect">
            <a:avLst/>
          </a:prstGeom>
        </p:spPr>
        <p:txBody>
          <a:bodyPr wrap="square">
            <a:spAutoFit/>
          </a:bodyPr>
          <a:lstStyle/>
          <a:p>
            <a:pPr lvl="0">
              <a:spcBef>
                <a:spcPct val="20000"/>
              </a:spcBef>
            </a:pPr>
            <a:r>
              <a:rPr lang="en-US" altLang="zh-CN" sz="2400" kern="0" dirty="0">
                <a:latin typeface="等线 Light" panose="02010600030101010101" pitchFamily="2" charset="-122"/>
                <a:ea typeface="等线 Light" panose="02010600030101010101" pitchFamily="2" charset="-122"/>
                <a:cs typeface="Times New Roman" pitchFamily="18" charset="0"/>
              </a:rPr>
              <a:t>Change of free carrier density alters </a:t>
            </a:r>
            <a:r>
              <a:rPr lang="en-US" altLang="zh-CN" sz="2400" kern="0" dirty="0" smtClean="0">
                <a:latin typeface="等线 Light" panose="02010600030101010101" pitchFamily="2" charset="-122"/>
                <a:ea typeface="等线 Light" panose="02010600030101010101" pitchFamily="2" charset="-122"/>
                <a:cs typeface="Times New Roman" pitchFamily="18" charset="0"/>
              </a:rPr>
              <a:t>Si refractive </a:t>
            </a:r>
            <a:r>
              <a:rPr lang="en-US" altLang="zh-CN" sz="2400" kern="0" dirty="0">
                <a:latin typeface="等线 Light" panose="02010600030101010101" pitchFamily="2" charset="-122"/>
                <a:ea typeface="等线 Light" panose="02010600030101010101" pitchFamily="2" charset="-122"/>
                <a:cs typeface="Times New Roman" pitchFamily="18" charset="0"/>
              </a:rPr>
              <a:t>index </a:t>
            </a:r>
            <a:r>
              <a:rPr lang="en-US" altLang="zh-CN" sz="2400" kern="0" dirty="0" smtClean="0">
                <a:latin typeface="等线 Light" panose="02010600030101010101" pitchFamily="2" charset="-122"/>
                <a:ea typeface="等线 Light" panose="02010600030101010101" pitchFamily="2" charset="-122"/>
                <a:cs typeface="Times New Roman" pitchFamily="18" charset="0"/>
              </a:rPr>
              <a:t>&amp; absorption</a:t>
            </a:r>
            <a:endParaRPr lang="en-US" altLang="zh-CN" sz="2400" kern="0" dirty="0">
              <a:latin typeface="等线 Light" panose="02010600030101010101" pitchFamily="2" charset="-122"/>
              <a:ea typeface="等线 Light" panose="02010600030101010101" pitchFamily="2" charset="-122"/>
              <a:cs typeface="Times New Roman" pitchFamily="18" charset="0"/>
            </a:endParaRPr>
          </a:p>
        </p:txBody>
      </p:sp>
      <p:sp>
        <p:nvSpPr>
          <p:cNvPr id="52229" name="TextBox 52228"/>
          <p:cNvSpPr txBox="1"/>
          <p:nvPr/>
        </p:nvSpPr>
        <p:spPr>
          <a:xfrm>
            <a:off x="3237273" y="4215699"/>
            <a:ext cx="1734770" cy="400110"/>
          </a:xfrm>
          <a:prstGeom prst="rect">
            <a:avLst/>
          </a:prstGeom>
          <a:noFill/>
          <a:ln>
            <a:solidFill>
              <a:schemeClr val="bg1">
                <a:lumMod val="95000"/>
              </a:schemeClr>
            </a:solidFill>
          </a:ln>
        </p:spPr>
        <p:txBody>
          <a:bodyPr wrap="none" rtlCol="0">
            <a:spAutoFit/>
          </a:bodyPr>
          <a:lstStyle/>
          <a:p>
            <a:r>
              <a:rPr lang="en-US" altLang="zh-CN" sz="2000" dirty="0" smtClean="0">
                <a:solidFill>
                  <a:srgbClr val="00B0F0"/>
                </a:solidFill>
              </a:rPr>
              <a:t>Intel 04 Nature</a:t>
            </a:r>
            <a:endParaRPr lang="zh-CN" altLang="en-US" sz="2000" dirty="0">
              <a:solidFill>
                <a:srgbClr val="00B0F0"/>
              </a:solidFill>
            </a:endParaRPr>
          </a:p>
        </p:txBody>
      </p:sp>
      <p:sp>
        <p:nvSpPr>
          <p:cNvPr id="11" name="矩形 10"/>
          <p:cNvSpPr/>
          <p:nvPr/>
        </p:nvSpPr>
        <p:spPr bwMode="auto">
          <a:xfrm>
            <a:off x="-29411" y="1484784"/>
            <a:ext cx="9209924" cy="5364000"/>
          </a:xfrm>
          <a:prstGeom prst="rect">
            <a:avLst/>
          </a:prstGeom>
          <a:solidFill>
            <a:srgbClr val="0860A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95000"/>
              </a:lnSpc>
              <a:spcBef>
                <a:spcPct val="30000"/>
              </a:spcBef>
              <a:spcAft>
                <a:spcPct val="0"/>
              </a:spcAft>
              <a:buClr>
                <a:srgbClr val="FFFFFF"/>
              </a:buClr>
              <a:buSzTx/>
              <a:buFont typeface="Wingdings" pitchFamily="2" charset="2"/>
              <a:buNone/>
              <a:tabLst/>
              <a:defRPr/>
            </a:pPr>
            <a:endParaRPr kumimoji="0" lang="zh-CN" altLang="en-US" sz="1400" b="0" i="0" u="none" strike="noStrike" kern="1200" cap="none" spc="0" normalizeH="0" baseline="0" noProof="0" smtClean="0">
              <a:ln>
                <a:noFill/>
              </a:ln>
              <a:solidFill>
                <a:srgbClr val="FFFFFF"/>
              </a:solidFill>
              <a:effectLst>
                <a:outerShdw blurRad="38100" dist="38100" dir="2700000" algn="tl">
                  <a:srgbClr val="000000">
                    <a:alpha val="43137"/>
                  </a:srgbClr>
                </a:outerShdw>
              </a:effectLst>
              <a:uLnTx/>
              <a:uFillTx/>
              <a:latin typeface="Arial Narrow" pitchFamily="34" charset="0"/>
              <a:ea typeface="宋体" charset="-122"/>
              <a:cs typeface="Arial"/>
            </a:endParaRPr>
          </a:p>
        </p:txBody>
      </p:sp>
      <p:sp>
        <p:nvSpPr>
          <p:cNvPr id="2" name="动作按钮: 后退或前一项 1">
            <a:hlinkClick r:id="" action="ppaction://hlinkshowjump?jump=previousslide" highlightClick="1"/>
          </p:cNvPr>
          <p:cNvSpPr/>
          <p:nvPr/>
        </p:nvSpPr>
        <p:spPr bwMode="auto">
          <a:xfrm>
            <a:off x="65003" y="629068"/>
            <a:ext cx="506260" cy="562074"/>
          </a:xfrm>
          <a:prstGeom prst="actionButtonBackPrevious">
            <a:avLst/>
          </a:prstGeom>
          <a:noFill/>
          <a:ln w="1905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charset="-122"/>
            </a:endParaRPr>
          </a:p>
        </p:txBody>
      </p:sp>
    </p:spTree>
    <p:extLst>
      <p:ext uri="{BB962C8B-B14F-4D97-AF65-F5344CB8AC3E}">
        <p14:creationId xmlns:p14="http://schemas.microsoft.com/office/powerpoint/2010/main" val="40219384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等线 Light" panose="02010600030101010101" pitchFamily="2" charset="-122"/>
              </a:rPr>
              <a:t>课堂总结</a:t>
            </a:r>
            <a:endParaRPr lang="zh-CN" altLang="en-US" dirty="0">
              <a:latin typeface="等线 Light" panose="02010600030101010101" pitchFamily="2" charset="-122"/>
            </a:endParaRPr>
          </a:p>
        </p:txBody>
      </p:sp>
      <p:sp>
        <p:nvSpPr>
          <p:cNvPr id="3" name="内容占位符 2"/>
          <p:cNvSpPr>
            <a:spLocks noGrp="1"/>
          </p:cNvSpPr>
          <p:nvPr>
            <p:ph idx="1"/>
          </p:nvPr>
        </p:nvSpPr>
        <p:spPr/>
        <p:txBody>
          <a:bodyPr/>
          <a:lstStyle/>
          <a:p>
            <a:pPr marL="0" indent="0">
              <a:buNone/>
            </a:pPr>
            <a:endParaRPr lang="zh-CN" altLang="en-US" sz="2800" dirty="0"/>
          </a:p>
        </p:txBody>
      </p:sp>
    </p:spTree>
    <p:extLst>
      <p:ext uri="{BB962C8B-B14F-4D97-AF65-F5344CB8AC3E}">
        <p14:creationId xmlns:p14="http://schemas.microsoft.com/office/powerpoint/2010/main" val="317051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5281" y="1628800"/>
            <a:ext cx="8221175" cy="1938992"/>
          </a:xfrm>
          <a:prstGeom prst="rect">
            <a:avLst/>
          </a:prstGeom>
          <a:noFill/>
        </p:spPr>
        <p:txBody>
          <a:bodyPr wrap="square" rtlCol="0">
            <a:spAutoFit/>
          </a:bodyPr>
          <a:lstStyle/>
          <a:p>
            <a:r>
              <a:rPr lang="en-US" altLang="zh-CN" dirty="0" smtClean="0">
                <a:latin typeface="等线 Light" panose="02010600030101010101" pitchFamily="2" charset="-122"/>
                <a:ea typeface="等线 Light" panose="02010600030101010101" pitchFamily="2" charset="-122"/>
              </a:rPr>
              <a:t>A certain material has a single absorption band which runs from photon energy E</a:t>
            </a:r>
            <a:r>
              <a:rPr lang="en-US" altLang="zh-CN" baseline="-25000" dirty="0" smtClean="0">
                <a:latin typeface="等线 Light" panose="02010600030101010101" pitchFamily="2" charset="-122"/>
                <a:ea typeface="等线 Light" panose="02010600030101010101" pitchFamily="2" charset="-122"/>
              </a:rPr>
              <a:t>1</a:t>
            </a:r>
            <a:r>
              <a:rPr lang="en-US" altLang="zh-CN" dirty="0" smtClean="0">
                <a:latin typeface="等线 Light" panose="02010600030101010101" pitchFamily="2" charset="-122"/>
                <a:ea typeface="等线 Light" panose="02010600030101010101" pitchFamily="2" charset="-122"/>
              </a:rPr>
              <a:t> to E</a:t>
            </a:r>
            <a:r>
              <a:rPr lang="en-US" altLang="zh-CN" baseline="-25000" dirty="0" smtClean="0">
                <a:latin typeface="等线 Light" panose="02010600030101010101" pitchFamily="2" charset="-122"/>
                <a:ea typeface="等线 Light" panose="02010600030101010101" pitchFamily="2" charset="-122"/>
              </a:rPr>
              <a:t>2</a:t>
            </a:r>
            <a:r>
              <a:rPr lang="en-US" altLang="zh-CN" dirty="0" smtClean="0">
                <a:latin typeface="等线 Light" panose="02010600030101010101" pitchFamily="2" charset="-122"/>
                <a:ea typeface="等线 Light" panose="02010600030101010101" pitchFamily="2" charset="-122"/>
              </a:rPr>
              <a:t>. On the assumption that the absorption coefficient has a constant value </a:t>
            </a:r>
            <a:r>
              <a:rPr lang="en-US" altLang="zh-CN" dirty="0" smtClean="0">
                <a:latin typeface="等线 Light" panose="02010600030101010101" pitchFamily="2" charset="-122"/>
                <a:ea typeface="等线 Light" panose="02010600030101010101" pitchFamily="2" charset="-122"/>
                <a:sym typeface="Symbol"/>
              </a:rPr>
              <a:t></a:t>
            </a:r>
            <a:r>
              <a:rPr lang="en-US" altLang="zh-CN" baseline="-25000" dirty="0" smtClean="0">
                <a:latin typeface="等线 Light" panose="02010600030101010101" pitchFamily="2" charset="-122"/>
                <a:ea typeface="等线 Light" panose="02010600030101010101" pitchFamily="2" charset="-122"/>
                <a:sym typeface="Symbol"/>
              </a:rPr>
              <a:t>0</a:t>
            </a:r>
            <a:r>
              <a:rPr lang="en-US" altLang="zh-CN" dirty="0" smtClean="0">
                <a:latin typeface="等线 Light" panose="02010600030101010101" pitchFamily="2" charset="-122"/>
                <a:ea typeface="等线 Light" panose="02010600030101010101" pitchFamily="2" charset="-122"/>
                <a:sym typeface="Symbol"/>
              </a:rPr>
              <a:t> within the band, and is zero elsewhere, use the K-K relationship to show that the refractive index for a photon energy E below E</a:t>
            </a:r>
            <a:r>
              <a:rPr lang="en-US" altLang="zh-CN" baseline="-25000" dirty="0" smtClean="0">
                <a:latin typeface="等线 Light" panose="02010600030101010101" pitchFamily="2" charset="-122"/>
                <a:ea typeface="等线 Light" panose="02010600030101010101" pitchFamily="2" charset="-122"/>
                <a:sym typeface="Symbol"/>
              </a:rPr>
              <a:t>1</a:t>
            </a:r>
            <a:r>
              <a:rPr lang="en-US" altLang="zh-CN" dirty="0" smtClean="0">
                <a:latin typeface="等线 Light" panose="02010600030101010101" pitchFamily="2" charset="-122"/>
                <a:ea typeface="等线 Light" panose="02010600030101010101" pitchFamily="2" charset="-122"/>
                <a:sym typeface="Symbol"/>
              </a:rPr>
              <a:t> is given by </a:t>
            </a:r>
          </a:p>
        </p:txBody>
      </p:sp>
      <p:graphicFrame>
        <p:nvGraphicFramePr>
          <p:cNvPr id="4" name="对象 3"/>
          <p:cNvGraphicFramePr>
            <a:graphicFrameLocks noChangeAspect="1"/>
          </p:cNvGraphicFramePr>
          <p:nvPr>
            <p:extLst/>
          </p:nvPr>
        </p:nvGraphicFramePr>
        <p:xfrm>
          <a:off x="2139950" y="3861048"/>
          <a:ext cx="4824413" cy="958850"/>
        </p:xfrm>
        <a:graphic>
          <a:graphicData uri="http://schemas.openxmlformats.org/presentationml/2006/ole">
            <mc:AlternateContent xmlns:mc="http://schemas.openxmlformats.org/markup-compatibility/2006">
              <mc:Choice xmlns:v="urn:schemas-microsoft-com:vml" Requires="v">
                <p:oleObj spid="_x0000_s526490" name="公式" r:id="rId4" imgW="2234880" imgH="444240" progId="Equation.3">
                  <p:embed/>
                </p:oleObj>
              </mc:Choice>
              <mc:Fallback>
                <p:oleObj name="公式" r:id="rId4" imgW="2234880" imgH="444240" progId="Equation.3">
                  <p:embed/>
                  <p:pic>
                    <p:nvPicPr>
                      <p:cNvPr id="4" name="对象 3"/>
                      <p:cNvPicPr/>
                      <p:nvPr/>
                    </p:nvPicPr>
                    <p:blipFill>
                      <a:blip r:embed="rId5"/>
                      <a:stretch>
                        <a:fillRect/>
                      </a:stretch>
                    </p:blipFill>
                    <p:spPr>
                      <a:xfrm>
                        <a:off x="2139950" y="3861048"/>
                        <a:ext cx="4824413" cy="958850"/>
                      </a:xfrm>
                      <a:prstGeom prst="rect">
                        <a:avLst/>
                      </a:prstGeom>
                    </p:spPr>
                  </p:pic>
                </p:oleObj>
              </mc:Fallback>
            </mc:AlternateContent>
          </a:graphicData>
        </a:graphic>
      </p:graphicFrame>
      <p:sp>
        <p:nvSpPr>
          <p:cNvPr id="5" name="TextBox 4"/>
          <p:cNvSpPr txBox="1"/>
          <p:nvPr/>
        </p:nvSpPr>
        <p:spPr>
          <a:xfrm>
            <a:off x="509421" y="5042797"/>
            <a:ext cx="8316657" cy="830997"/>
          </a:xfrm>
          <a:prstGeom prst="rect">
            <a:avLst/>
          </a:prstGeom>
          <a:noFill/>
        </p:spPr>
        <p:txBody>
          <a:bodyPr wrap="square" rtlCol="0">
            <a:spAutoFit/>
          </a:bodyPr>
          <a:lstStyle/>
          <a:p>
            <a:r>
              <a:rPr lang="en-US" altLang="zh-CN" dirty="0" smtClean="0">
                <a:latin typeface="等线 Light" panose="02010600030101010101" pitchFamily="2" charset="-122"/>
                <a:ea typeface="等线 Light" panose="02010600030101010101" pitchFamily="2" charset="-122"/>
              </a:rPr>
              <a:t>Note</a:t>
            </a:r>
            <a:r>
              <a:rPr lang="zh-CN" altLang="en-US" dirty="0" smtClean="0">
                <a:latin typeface="等线 Light" panose="02010600030101010101" pitchFamily="2" charset="-122"/>
                <a:ea typeface="等线 Light" panose="02010600030101010101" pitchFamily="2" charset="-122"/>
              </a:rPr>
              <a:t>：</a:t>
            </a:r>
            <a:endParaRPr lang="en-US" altLang="zh-CN" dirty="0" smtClean="0">
              <a:latin typeface="等线 Light" panose="02010600030101010101" pitchFamily="2" charset="-122"/>
              <a:ea typeface="等线 Light" panose="02010600030101010101" pitchFamily="2" charset="-122"/>
            </a:endParaRPr>
          </a:p>
          <a:p>
            <a:r>
              <a:rPr lang="en-US" altLang="zh-CN" dirty="0" smtClean="0">
                <a:latin typeface="等线 Light" panose="02010600030101010101" pitchFamily="2" charset="-122"/>
                <a:ea typeface="等线 Light" panose="02010600030101010101" pitchFamily="2" charset="-122"/>
              </a:rPr>
              <a:t>also by use of the relationship of </a:t>
            </a:r>
            <a:r>
              <a:rPr lang="zh-CN" altLang="en-US" dirty="0" smtClean="0">
                <a:latin typeface="等线 Light" panose="02010600030101010101" pitchFamily="2" charset="-122"/>
                <a:ea typeface="等线 Light" panose="02010600030101010101" pitchFamily="2" charset="-122"/>
                <a:sym typeface="Symbol"/>
              </a:rPr>
              <a:t> </a:t>
            </a:r>
            <a:r>
              <a:rPr lang="en-US" altLang="zh-CN" dirty="0" smtClean="0">
                <a:latin typeface="等线 Light" panose="02010600030101010101" pitchFamily="2" charset="-122"/>
                <a:ea typeface="等线 Light" panose="02010600030101010101" pitchFamily="2" charset="-122"/>
                <a:sym typeface="Symbol"/>
              </a:rPr>
              <a:t>and E</a:t>
            </a:r>
            <a:r>
              <a:rPr lang="zh-CN" altLang="en-US" dirty="0" smtClean="0">
                <a:latin typeface="等线 Light" panose="02010600030101010101" pitchFamily="2" charset="-122"/>
                <a:ea typeface="等线 Light" panose="02010600030101010101" pitchFamily="2" charset="-122"/>
                <a:sym typeface="Symbol"/>
              </a:rPr>
              <a:t> </a:t>
            </a:r>
            <a:r>
              <a:rPr lang="en-US" altLang="zh-CN" dirty="0" smtClean="0">
                <a:latin typeface="等线 Light" panose="02010600030101010101" pitchFamily="2" charset="-122"/>
                <a:ea typeface="等线 Light" panose="02010600030101010101" pitchFamily="2" charset="-122"/>
                <a:sym typeface="Symbol"/>
              </a:rPr>
              <a:t>and that of </a:t>
            </a:r>
            <a:r>
              <a:rPr lang="zh-CN" altLang="en-US" dirty="0" smtClean="0">
                <a:latin typeface="等线 Light" panose="02010600030101010101" pitchFamily="2" charset="-122"/>
                <a:ea typeface="等线 Light" panose="02010600030101010101" pitchFamily="2" charset="-122"/>
                <a:sym typeface="Symbol"/>
              </a:rPr>
              <a:t> </a:t>
            </a:r>
            <a:r>
              <a:rPr lang="en-US" altLang="zh-CN" dirty="0" smtClean="0">
                <a:latin typeface="等线 Light" panose="02010600030101010101" pitchFamily="2" charset="-122"/>
                <a:ea typeface="等线 Light" panose="02010600030101010101" pitchFamily="2" charset="-122"/>
                <a:sym typeface="Symbol"/>
              </a:rPr>
              <a:t>and </a:t>
            </a:r>
            <a:r>
              <a:rPr lang="zh-CN" altLang="en-US" dirty="0" smtClean="0">
                <a:latin typeface="等线 Light" panose="02010600030101010101" pitchFamily="2" charset="-122"/>
                <a:ea typeface="等线 Light" panose="02010600030101010101" pitchFamily="2" charset="-122"/>
                <a:sym typeface="Symbol"/>
              </a:rPr>
              <a:t></a:t>
            </a:r>
            <a:endParaRPr lang="zh-CN" altLang="en-US" dirty="0">
              <a:latin typeface="等线 Light" panose="02010600030101010101" pitchFamily="2" charset="-122"/>
              <a:ea typeface="等线 Light" panose="02010600030101010101" pitchFamily="2" charset="-122"/>
            </a:endParaRPr>
          </a:p>
        </p:txBody>
      </p:sp>
      <p:sp>
        <p:nvSpPr>
          <p:cNvPr id="7" name="矩形 6"/>
          <p:cNvSpPr/>
          <p:nvPr/>
        </p:nvSpPr>
        <p:spPr>
          <a:xfrm>
            <a:off x="3895487" y="476672"/>
            <a:ext cx="1313180" cy="769441"/>
          </a:xfrm>
          <a:prstGeom prst="rect">
            <a:avLst/>
          </a:prstGeom>
        </p:spPr>
        <p:txBody>
          <a:bodyPr wrap="none">
            <a:spAutoFit/>
          </a:bodyPr>
          <a:lstStyle/>
          <a:p>
            <a:pPr lvl="0"/>
            <a:r>
              <a:rPr kumimoji="0" lang="zh-CN" altLang="en-US" sz="4400" kern="0" dirty="0">
                <a:solidFill>
                  <a:srgbClr val="FF3300"/>
                </a:solidFill>
                <a:latin typeface="Arial"/>
                <a:ea typeface="等线 Light" panose="02010600030101010101" pitchFamily="2" charset="-122"/>
              </a:rPr>
              <a:t>作业</a:t>
            </a:r>
            <a:endParaRPr kumimoji="0" lang="en-US" altLang="zh-CN" sz="4000" dirty="0">
              <a:solidFill>
                <a:srgbClr val="00B0F0"/>
              </a:solidFill>
              <a:latin typeface="Arial" pitchFamily="34" charset="0"/>
              <a:ea typeface="等线 Light" panose="02010600030101010101" pitchFamily="2" charset="-122"/>
            </a:endParaRPr>
          </a:p>
        </p:txBody>
      </p:sp>
      <p:sp>
        <p:nvSpPr>
          <p:cNvPr id="8" name="TextBox 7"/>
          <p:cNvSpPr txBox="1"/>
          <p:nvPr/>
        </p:nvSpPr>
        <p:spPr>
          <a:xfrm>
            <a:off x="592390" y="6034360"/>
            <a:ext cx="4297971" cy="461665"/>
          </a:xfrm>
          <a:prstGeom prst="rect">
            <a:avLst/>
          </a:prstGeom>
          <a:noFill/>
        </p:spPr>
        <p:txBody>
          <a:bodyPr wrap="none" rtlCol="0">
            <a:spAutoFit/>
          </a:bodyPr>
          <a:lstStyle/>
          <a:p>
            <a:r>
              <a:rPr lang="en-US" altLang="zh-CN" dirty="0" smtClean="0">
                <a:solidFill>
                  <a:srgbClr val="0070C0"/>
                </a:solidFill>
                <a:latin typeface="等线 Light" panose="02010600030101010101" pitchFamily="2" charset="-122"/>
                <a:ea typeface="等线 Light" panose="02010600030101010101" pitchFamily="2" charset="-122"/>
              </a:rPr>
              <a:t>Exercise  2.12  M. Fox 2</a:t>
            </a:r>
            <a:r>
              <a:rPr lang="en-US" altLang="zh-CN" baseline="30000" dirty="0" smtClean="0">
                <a:solidFill>
                  <a:srgbClr val="0070C0"/>
                </a:solidFill>
                <a:latin typeface="等线 Light" panose="02010600030101010101" pitchFamily="2" charset="-122"/>
                <a:ea typeface="等线 Light" panose="02010600030101010101" pitchFamily="2" charset="-122"/>
              </a:rPr>
              <a:t>nd</a:t>
            </a:r>
            <a:r>
              <a:rPr lang="en-US" altLang="zh-CN" dirty="0" smtClean="0">
                <a:solidFill>
                  <a:srgbClr val="0070C0"/>
                </a:solidFill>
                <a:latin typeface="等线 Light" panose="02010600030101010101" pitchFamily="2" charset="-122"/>
                <a:ea typeface="等线 Light" panose="02010600030101010101" pitchFamily="2" charset="-122"/>
              </a:rPr>
              <a:t>, P59  </a:t>
            </a:r>
            <a:endParaRPr lang="zh-CN" altLang="en-US" dirty="0">
              <a:solidFill>
                <a:srgbClr val="0070C0"/>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838542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376238" y="1544012"/>
            <a:ext cx="8264214"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indent="0" algn="just" eaLnBrk="1" hangingPunct="1"/>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A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damped oscillator with mass, natural frequency </a:t>
            </a:r>
            <a:r>
              <a:rPr kumimoji="0" lang="en-US" altLang="zh-CN" baseline="-25000"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0</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 and damping constant  is being driven by a force of amplitude </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F</a:t>
            </a:r>
            <a:r>
              <a:rPr kumimoji="0" lang="en-US" altLang="zh-CN" baseline="-25000"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0</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 and frequency . The equation of motion for the displacement </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x</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 of the oscillator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is  as show in the following equation. Now,  </a:t>
            </a:r>
          </a:p>
          <a:p>
            <a:pPr marL="0" indent="0" algn="just" eaLnBrk="1" hangingPunct="1"/>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What is the phase of </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x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relative to the phase of the driving force</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rPr>
              <a:t>?</a:t>
            </a:r>
            <a:endPar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endParaRPr>
          </a:p>
          <a:p>
            <a:pPr marL="0" indent="0" eaLnBrk="1" hangingPunct="1"/>
            <a:endParaRPr kumimoji="0" lang="en-US" altLang="zh-CN" sz="1400"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endParaRPr>
          </a:p>
        </p:txBody>
      </p:sp>
      <p:graphicFrame>
        <p:nvGraphicFramePr>
          <p:cNvPr id="20483" name="Object 5"/>
          <p:cNvGraphicFramePr>
            <a:graphicFrameLocks noChangeAspect="1"/>
          </p:cNvGraphicFramePr>
          <p:nvPr>
            <p:extLst/>
          </p:nvPr>
        </p:nvGraphicFramePr>
        <p:xfrm>
          <a:off x="1381125" y="4149725"/>
          <a:ext cx="6418263" cy="1223963"/>
        </p:xfrm>
        <a:graphic>
          <a:graphicData uri="http://schemas.openxmlformats.org/presentationml/2006/ole">
            <mc:AlternateContent xmlns:mc="http://schemas.openxmlformats.org/markup-compatibility/2006">
              <mc:Choice xmlns:v="urn:schemas-microsoft-com:vml" Requires="v">
                <p:oleObj spid="_x0000_s527514" name="公式" r:id="rId4" imgW="2197080" imgH="419040" progId="Equation.3">
                  <p:embed/>
                </p:oleObj>
              </mc:Choice>
              <mc:Fallback>
                <p:oleObj name="公式" r:id="rId4" imgW="2197080" imgH="419040" progId="Equation.3">
                  <p:embed/>
                  <p:pic>
                    <p:nvPicPr>
                      <p:cNvPr id="20483" name="Object 5"/>
                      <p:cNvPicPr>
                        <a:picLocks noChangeAspect="1" noChangeArrowheads="1"/>
                      </p:cNvPicPr>
                      <p:nvPr/>
                    </p:nvPicPr>
                    <p:blipFill>
                      <a:blip r:embed="rId5"/>
                      <a:srcRect/>
                      <a:stretch>
                        <a:fillRect/>
                      </a:stretch>
                    </p:blipFill>
                    <p:spPr bwMode="auto">
                      <a:xfrm>
                        <a:off x="1381125" y="4149725"/>
                        <a:ext cx="6418263" cy="12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3275856" y="621105"/>
            <a:ext cx="3570208" cy="769441"/>
          </a:xfrm>
          <a:prstGeom prst="rect">
            <a:avLst/>
          </a:prstGeom>
        </p:spPr>
        <p:txBody>
          <a:bodyPr wrap="none">
            <a:spAutoFit/>
          </a:bodyPr>
          <a:lstStyle/>
          <a:p>
            <a:r>
              <a:rPr kumimoji="0" lang="zh-CN" altLang="en-US" sz="4400" kern="0" dirty="0" smtClean="0">
                <a:solidFill>
                  <a:srgbClr val="FF3300"/>
                </a:solidFill>
                <a:latin typeface="Arial"/>
                <a:ea typeface="等线 Light" panose="02010600030101010101" pitchFamily="2" charset="-122"/>
              </a:rPr>
              <a:t>作业（选作）</a:t>
            </a:r>
            <a:endParaRPr kumimoji="0" lang="en-US" altLang="zh-CN" sz="4000" dirty="0">
              <a:solidFill>
                <a:srgbClr val="00B0F0"/>
              </a:solidFill>
              <a:latin typeface="Arial" pitchFamily="34" charset="0"/>
              <a:ea typeface="等线 Light" panose="02010600030101010101" pitchFamily="2" charset="-122"/>
            </a:endParaRPr>
          </a:p>
        </p:txBody>
      </p:sp>
      <p:sp>
        <p:nvSpPr>
          <p:cNvPr id="2" name="矩形 1"/>
          <p:cNvSpPr/>
          <p:nvPr/>
        </p:nvSpPr>
        <p:spPr>
          <a:xfrm>
            <a:off x="539552" y="5790509"/>
            <a:ext cx="6838732" cy="461665"/>
          </a:xfrm>
          <a:prstGeom prst="rect">
            <a:avLst/>
          </a:prstGeom>
        </p:spPr>
        <p:txBody>
          <a:bodyPr wrap="none">
            <a:spAutoFit/>
          </a:bodyPr>
          <a:lstStyle/>
          <a:p>
            <a:r>
              <a:rPr kumimoji="0" lang="en-US" altLang="zh-CN" kern="0" dirty="0" err="1" smtClean="0">
                <a:solidFill>
                  <a:srgbClr val="0070C0"/>
                </a:solidFill>
                <a:latin typeface="Arial"/>
                <a:ea typeface="等线 Light" panose="02010600030101010101" pitchFamily="2" charset="-122"/>
              </a:rPr>
              <a:t>M.Fox</a:t>
            </a:r>
            <a:r>
              <a:rPr kumimoji="0" lang="en-US" altLang="zh-CN" kern="0" dirty="0" smtClean="0">
                <a:solidFill>
                  <a:srgbClr val="0070C0"/>
                </a:solidFill>
                <a:latin typeface="Arial"/>
                <a:ea typeface="等线 Light" panose="02010600030101010101" pitchFamily="2" charset="-122"/>
              </a:rPr>
              <a:t>, 1</a:t>
            </a:r>
            <a:r>
              <a:rPr kumimoji="0" lang="en-US" altLang="zh-CN" kern="0" baseline="30000" dirty="0" smtClean="0">
                <a:solidFill>
                  <a:srgbClr val="0070C0"/>
                </a:solidFill>
                <a:latin typeface="Arial"/>
                <a:ea typeface="等线 Light" panose="02010600030101010101" pitchFamily="2" charset="-122"/>
              </a:rPr>
              <a:t>st</a:t>
            </a:r>
            <a:r>
              <a:rPr kumimoji="0" lang="en-US" altLang="zh-CN" kern="0" dirty="0" smtClean="0">
                <a:solidFill>
                  <a:srgbClr val="0070C0"/>
                </a:solidFill>
                <a:latin typeface="Arial"/>
                <a:ea typeface="等线 Light" panose="02010600030101010101" pitchFamily="2" charset="-122"/>
              </a:rPr>
              <a:t> , Ex 2.2, </a:t>
            </a:r>
            <a:r>
              <a:rPr kumimoji="0" lang="zh-CN" altLang="en-US" kern="0" dirty="0" smtClean="0">
                <a:latin typeface="Arial"/>
                <a:ea typeface="等线 Light" panose="02010600030101010101" pitchFamily="2" charset="-122"/>
              </a:rPr>
              <a:t>可观看视频后直接写出答案。</a:t>
            </a:r>
            <a:endParaRPr kumimoji="0" lang="en-US" altLang="zh-CN" sz="2000" dirty="0">
              <a:latin typeface="Arial" pitchFamily="34" charset="0"/>
              <a:ea typeface="等线 Light" panose="02010600030101010101" pitchFamily="2" charset="-122"/>
            </a:endParaRPr>
          </a:p>
        </p:txBody>
      </p:sp>
    </p:spTree>
    <p:extLst>
      <p:ext uri="{BB962C8B-B14F-4D97-AF65-F5344CB8AC3E}">
        <p14:creationId xmlns:p14="http://schemas.microsoft.com/office/powerpoint/2010/main" val="3145215372"/>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sz="half" idx="4294967295"/>
          </p:nvPr>
        </p:nvSpPr>
        <p:spPr>
          <a:xfrm>
            <a:off x="215516" y="692696"/>
            <a:ext cx="8820980" cy="719832"/>
          </a:xfrm>
        </p:spPr>
        <p:txBody>
          <a:bodyPr/>
          <a:lstStyle/>
          <a:p>
            <a:pPr algn="ctr" eaLnBrk="1" hangingPunct="1">
              <a:buFont typeface="Wingdings" pitchFamily="2" charset="2"/>
              <a:buNone/>
            </a:pPr>
            <a:r>
              <a:rPr lang="zh-CN" altLang="en-US" sz="4000" dirty="0" smtClean="0">
                <a:solidFill>
                  <a:srgbClr val="0070C0"/>
                </a:solidFill>
              </a:rPr>
              <a:t>附：</a:t>
            </a:r>
            <a:r>
              <a:rPr lang="en-US" altLang="zh-CN" sz="4000" dirty="0" smtClean="0">
                <a:solidFill>
                  <a:srgbClr val="0070C0"/>
                </a:solidFill>
              </a:rPr>
              <a:t>K-K</a:t>
            </a:r>
            <a:r>
              <a:rPr lang="zh-CN" altLang="en-US" sz="4000" dirty="0" smtClean="0">
                <a:solidFill>
                  <a:srgbClr val="0070C0"/>
                </a:solidFill>
              </a:rPr>
              <a:t>关系之证明</a:t>
            </a:r>
            <a:endParaRPr lang="en-US" altLang="zh-CN" sz="4000" dirty="0" smtClean="0">
              <a:solidFill>
                <a:srgbClr val="0070C0"/>
              </a:solidFill>
            </a:endParaRPr>
          </a:p>
        </p:txBody>
      </p:sp>
      <p:sp>
        <p:nvSpPr>
          <p:cNvPr id="19462" name="Text Box 9"/>
          <p:cNvSpPr txBox="1">
            <a:spLocks noChangeArrowheads="1"/>
          </p:cNvSpPr>
          <p:nvPr/>
        </p:nvSpPr>
        <p:spPr bwMode="auto">
          <a:xfrm>
            <a:off x="827088" y="5219700"/>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kumimoji="0" lang="zh-CN" altLang="zh-CN" sz="1400" dirty="0">
              <a:solidFill>
                <a:srgbClr val="000000"/>
              </a:solidFill>
              <a:ea typeface="等线 Light" panose="02010600030101010101" pitchFamily="2" charset="-122"/>
            </a:endParaRPr>
          </a:p>
        </p:txBody>
      </p:sp>
      <p:graphicFrame>
        <p:nvGraphicFramePr>
          <p:cNvPr id="3" name="对象 2"/>
          <p:cNvGraphicFramePr>
            <a:graphicFrameLocks noChangeAspect="1"/>
          </p:cNvGraphicFramePr>
          <p:nvPr>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28842" name="公式" r:id="rId4" imgW="114120" imgH="215640" progId="Equation.3">
                  <p:embed/>
                </p:oleObj>
              </mc:Choice>
              <mc:Fallback>
                <p:oleObj name="公式" r:id="rId4" imgW="114120" imgH="215640" progId="Equation.3">
                  <p:embed/>
                  <p:pic>
                    <p:nvPicPr>
                      <p:cNvPr id="3" name="对象 2"/>
                      <p:cNvPicPr/>
                      <p:nvPr/>
                    </p:nvPicPr>
                    <p:blipFill>
                      <a:blip r:embed="rId5"/>
                      <a:stretch>
                        <a:fillRect/>
                      </a:stretch>
                    </p:blipFill>
                    <p:spPr>
                      <a:xfrm>
                        <a:off x="4514850" y="3321050"/>
                        <a:ext cx="114300" cy="215900"/>
                      </a:xfrm>
                      <a:prstGeom prst="rect">
                        <a:avLst/>
                      </a:prstGeom>
                    </p:spPr>
                  </p:pic>
                </p:oleObj>
              </mc:Fallback>
            </mc:AlternateContent>
          </a:graphicData>
        </a:graphic>
      </p:graphicFrame>
      <p:graphicFrame>
        <p:nvGraphicFramePr>
          <p:cNvPr id="2" name="对象 1"/>
          <p:cNvGraphicFramePr>
            <a:graphicFrameLocks noChangeAspect="1"/>
          </p:cNvGraphicFramePr>
          <p:nvPr>
            <p:extLst/>
          </p:nvPr>
        </p:nvGraphicFramePr>
        <p:xfrm>
          <a:off x="1419225" y="1844675"/>
          <a:ext cx="4338638" cy="1374775"/>
        </p:xfrm>
        <a:graphic>
          <a:graphicData uri="http://schemas.openxmlformats.org/presentationml/2006/ole">
            <mc:AlternateContent xmlns:mc="http://schemas.openxmlformats.org/markup-compatibility/2006">
              <mc:Choice xmlns:v="urn:schemas-microsoft-com:vml" Requires="v">
                <p:oleObj spid="_x0000_s528843" name="公式" r:id="rId6" imgW="1777680" imgH="812520" progId="Equation.3">
                  <p:embed/>
                </p:oleObj>
              </mc:Choice>
              <mc:Fallback>
                <p:oleObj name="公式" r:id="rId6" imgW="1777680" imgH="812520" progId="Equation.3">
                  <p:embed/>
                  <p:pic>
                    <p:nvPicPr>
                      <p:cNvPr id="2" name="对象 1"/>
                      <p:cNvPicPr>
                        <a:picLocks noChangeAspect="1" noChangeArrowheads="1"/>
                      </p:cNvPicPr>
                      <p:nvPr/>
                    </p:nvPicPr>
                    <p:blipFill>
                      <a:blip r:embed="rId7"/>
                      <a:srcRect/>
                      <a:stretch>
                        <a:fillRect/>
                      </a:stretch>
                    </p:blipFill>
                    <p:spPr bwMode="auto">
                      <a:xfrm>
                        <a:off x="1419225" y="1844675"/>
                        <a:ext cx="4338638"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nvPr>
        </p:nvGraphicFramePr>
        <p:xfrm>
          <a:off x="1379636" y="3768725"/>
          <a:ext cx="5208588" cy="1417638"/>
        </p:xfrm>
        <a:graphic>
          <a:graphicData uri="http://schemas.openxmlformats.org/presentationml/2006/ole">
            <mc:AlternateContent xmlns:mc="http://schemas.openxmlformats.org/markup-compatibility/2006">
              <mc:Choice xmlns:v="urn:schemas-microsoft-com:vml" Requires="v">
                <p:oleObj spid="_x0000_s528844" name="公式" r:id="rId8" imgW="2133360" imgH="838080" progId="Equation.3">
                  <p:embed/>
                </p:oleObj>
              </mc:Choice>
              <mc:Fallback>
                <p:oleObj name="公式" r:id="rId8" imgW="2133360" imgH="838080" progId="Equation.3">
                  <p:embed/>
                  <p:pic>
                    <p:nvPicPr>
                      <p:cNvPr id="4" name="对象 3"/>
                      <p:cNvPicPr>
                        <a:picLocks noChangeAspect="1" noChangeArrowheads="1"/>
                      </p:cNvPicPr>
                      <p:nvPr/>
                    </p:nvPicPr>
                    <p:blipFill>
                      <a:blip r:embed="rId9"/>
                      <a:srcRect/>
                      <a:stretch>
                        <a:fillRect/>
                      </a:stretch>
                    </p:blipFill>
                    <p:spPr bwMode="auto">
                      <a:xfrm>
                        <a:off x="1379636" y="3768725"/>
                        <a:ext cx="5208588"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4920026" y="5877272"/>
            <a:ext cx="4253087" cy="830997"/>
          </a:xfrm>
          <a:prstGeom prst="rect">
            <a:avLst/>
          </a:prstGeom>
          <a:noFill/>
        </p:spPr>
        <p:txBody>
          <a:bodyPr wrap="none" rtlCol="0">
            <a:spAutoFit/>
          </a:bodyPr>
          <a:lstStyle/>
          <a:p>
            <a:r>
              <a:rPr lang="en-US" altLang="zh-CN" dirty="0" smtClean="0">
                <a:latin typeface="等线 Light" panose="02010600030101010101" pitchFamily="2" charset="-122"/>
                <a:ea typeface="等线 Light" panose="02010600030101010101" pitchFamily="2" charset="-122"/>
              </a:rPr>
              <a:t>P56, Electrodynamics of Solids </a:t>
            </a:r>
          </a:p>
          <a:p>
            <a:r>
              <a:rPr lang="en-US" altLang="zh-CN" dirty="0" err="1" smtClean="0">
                <a:latin typeface="等线 Light" panose="02010600030101010101" pitchFamily="2" charset="-122"/>
                <a:ea typeface="等线 Light" panose="02010600030101010101" pitchFamily="2" charset="-122"/>
              </a:rPr>
              <a:t>Dressel</a:t>
            </a:r>
            <a:r>
              <a:rPr lang="en-US" altLang="zh-CN" dirty="0" smtClean="0">
                <a:latin typeface="等线 Light" panose="02010600030101010101" pitchFamily="2" charset="-122"/>
                <a:ea typeface="等线 Light" panose="02010600030101010101" pitchFamily="2" charset="-122"/>
              </a:rPr>
              <a:t> and Gr</a:t>
            </a:r>
            <a:r>
              <a:rPr lang="hu-HU" altLang="zh-CN" dirty="0" smtClean="0">
                <a:latin typeface="等线 Light" panose="02010600030101010101" pitchFamily="2" charset="-122"/>
                <a:ea typeface="等线 Light" panose="02010600030101010101" pitchFamily="2" charset="-122"/>
              </a:rPr>
              <a:t>ű</a:t>
            </a:r>
            <a:r>
              <a:rPr lang="en-US" altLang="zh-CN" dirty="0" err="1" smtClean="0">
                <a:latin typeface="等线 Light" panose="02010600030101010101" pitchFamily="2" charset="-122"/>
                <a:ea typeface="等线 Light" panose="02010600030101010101" pitchFamily="2" charset="-122"/>
              </a:rPr>
              <a:t>ner</a:t>
            </a:r>
            <a:r>
              <a:rPr lang="en-US" altLang="zh-CN" dirty="0" smtClean="0">
                <a:latin typeface="等线 Light" panose="02010600030101010101" pitchFamily="2" charset="-122"/>
                <a:ea typeface="等线 Light" panose="02010600030101010101" pitchFamily="2" charset="-122"/>
              </a:rPr>
              <a:t>, Cambridge</a:t>
            </a:r>
            <a:endParaRPr lang="zh-CN" altLang="en-US"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368968521"/>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Text Box 1028"/>
          <p:cNvSpPr txBox="1">
            <a:spLocks noChangeArrowheads="1"/>
          </p:cNvSpPr>
          <p:nvPr/>
        </p:nvSpPr>
        <p:spPr bwMode="auto">
          <a:xfrm>
            <a:off x="467544" y="620713"/>
            <a:ext cx="8424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buClr>
                <a:srgbClr val="FF3300"/>
              </a:buClr>
              <a:buSzPct val="85000"/>
            </a:pPr>
            <a:r>
              <a:rPr lang="en-US" altLang="zh-CN" sz="3600" dirty="0" err="1" smtClean="0">
                <a:solidFill>
                  <a:srgbClr val="0070C0"/>
                </a:solidFill>
                <a:latin typeface="等线 Light" panose="02010600030101010101" pitchFamily="2" charset="-122"/>
                <a:ea typeface="等线 Light" panose="02010600030101010101" pitchFamily="2" charset="-122"/>
              </a:rPr>
              <a:t>Kramers</a:t>
            </a:r>
            <a:r>
              <a:rPr lang="zh-CN" altLang="en-US" sz="3600" dirty="0" smtClean="0">
                <a:solidFill>
                  <a:srgbClr val="0070C0"/>
                </a:solidFill>
                <a:latin typeface="等线 Light" panose="02010600030101010101" pitchFamily="2" charset="-122"/>
                <a:ea typeface="等线 Light" panose="02010600030101010101" pitchFamily="2" charset="-122"/>
              </a:rPr>
              <a:t>－</a:t>
            </a:r>
            <a:r>
              <a:rPr lang="en-US" altLang="zh-CN" sz="3600" dirty="0" err="1" smtClean="0">
                <a:solidFill>
                  <a:srgbClr val="0070C0"/>
                </a:solidFill>
                <a:latin typeface="等线 Light" panose="02010600030101010101" pitchFamily="2" charset="-122"/>
                <a:ea typeface="等线 Light" panose="02010600030101010101" pitchFamily="2" charset="-122"/>
              </a:rPr>
              <a:t>Kronig</a:t>
            </a:r>
            <a:r>
              <a:rPr lang="en-US" altLang="zh-CN" sz="3600" dirty="0" smtClean="0">
                <a:solidFill>
                  <a:srgbClr val="0070C0"/>
                </a:solidFill>
                <a:latin typeface="等线 Light" panose="02010600030101010101" pitchFamily="2" charset="-122"/>
                <a:ea typeface="等线 Light" panose="02010600030101010101" pitchFamily="2" charset="-122"/>
              </a:rPr>
              <a:t> relations</a:t>
            </a:r>
            <a:endParaRPr lang="zh-CN" altLang="en-US" sz="3600" dirty="0">
              <a:solidFill>
                <a:srgbClr val="0070C0"/>
              </a:solidFill>
              <a:latin typeface="等线 Light" panose="02010600030101010101" pitchFamily="2" charset="-122"/>
              <a:ea typeface="等线 Light" panose="02010600030101010101" pitchFamily="2" charset="-122"/>
            </a:endParaRPr>
          </a:p>
        </p:txBody>
      </p:sp>
      <p:sp>
        <p:nvSpPr>
          <p:cNvPr id="504837" name="Text Box 1029"/>
          <p:cNvSpPr txBox="1">
            <a:spLocks noChangeArrowheads="1"/>
          </p:cNvSpPr>
          <p:nvPr/>
        </p:nvSpPr>
        <p:spPr bwMode="auto">
          <a:xfrm>
            <a:off x="467544" y="1556792"/>
            <a:ext cx="8136904"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ts val="1200"/>
              </a:spcBef>
            </a:pPr>
            <a:r>
              <a:rPr lang="en-US" altLang="zh-CN" dirty="0" smtClean="0">
                <a:solidFill>
                  <a:srgbClr val="000000"/>
                </a:solidFill>
                <a:latin typeface="等线 Light" panose="02010600030101010101" pitchFamily="2" charset="-122"/>
                <a:ea typeface="等线 Light" panose="02010600030101010101" pitchFamily="2" charset="-122"/>
              </a:rPr>
              <a:t>Linear response</a:t>
            </a:r>
            <a:r>
              <a:rPr lang="zh-CN" altLang="en-US" dirty="0" smtClean="0">
                <a:solidFill>
                  <a:srgbClr val="000000"/>
                </a:solidFill>
                <a:latin typeface="等线 Light" panose="02010600030101010101" pitchFamily="2" charset="-122"/>
                <a:ea typeface="等线 Light" panose="02010600030101010101" pitchFamily="2" charset="-122"/>
              </a:rPr>
              <a:t>：</a:t>
            </a:r>
            <a:endParaRPr lang="zh-CN" altLang="en-US" dirty="0">
              <a:solidFill>
                <a:srgbClr val="000000"/>
              </a:solidFill>
              <a:latin typeface="等线 Light" panose="02010600030101010101" pitchFamily="2" charset="-122"/>
              <a:ea typeface="等线 Light" panose="02010600030101010101" pitchFamily="2" charset="-122"/>
            </a:endParaRPr>
          </a:p>
        </p:txBody>
      </p:sp>
      <p:sp>
        <p:nvSpPr>
          <p:cNvPr id="504839" name="Text Box 1031"/>
          <p:cNvSpPr txBox="1">
            <a:spLocks noChangeArrowheads="1"/>
          </p:cNvSpPr>
          <p:nvPr/>
        </p:nvSpPr>
        <p:spPr bwMode="auto">
          <a:xfrm>
            <a:off x="539551" y="3675434"/>
            <a:ext cx="35283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smtClean="0">
                <a:solidFill>
                  <a:srgbClr val="000000"/>
                </a:solidFill>
                <a:latin typeface="等线 Light" panose="02010600030101010101" pitchFamily="2" charset="-122"/>
                <a:ea typeface="等线 Light" panose="02010600030101010101" pitchFamily="2" charset="-122"/>
              </a:rPr>
              <a:t>Local </a:t>
            </a:r>
            <a:r>
              <a:rPr lang="zh-CN" altLang="en-US" dirty="0" smtClean="0">
                <a:solidFill>
                  <a:srgbClr val="000000"/>
                </a:solidFill>
                <a:latin typeface="等线 Light" panose="02010600030101010101" pitchFamily="2" charset="-122"/>
                <a:ea typeface="等线 Light" panose="02010600030101010101" pitchFamily="2" charset="-122"/>
              </a:rPr>
              <a:t> </a:t>
            </a:r>
            <a:r>
              <a:rPr lang="en-US" altLang="zh-CN" dirty="0" smtClean="0">
                <a:solidFill>
                  <a:srgbClr val="000000"/>
                </a:solidFill>
                <a:latin typeface="等线 Light" panose="02010600030101010101" pitchFamily="2" charset="-122"/>
                <a:ea typeface="等线 Light" panose="02010600030101010101" pitchFamily="2" charset="-122"/>
              </a:rPr>
              <a:t>approximation:</a:t>
            </a:r>
            <a:endParaRPr lang="zh-CN" altLang="en-US" dirty="0">
              <a:solidFill>
                <a:srgbClr val="000000"/>
              </a:solidFill>
              <a:latin typeface="等线 Light" panose="02010600030101010101" pitchFamily="2" charset="-122"/>
              <a:ea typeface="等线 Light" panose="02010600030101010101" pitchFamily="2" charset="-122"/>
            </a:endParaRPr>
          </a:p>
        </p:txBody>
      </p:sp>
      <p:sp>
        <p:nvSpPr>
          <p:cNvPr id="504842" name="AutoShape 1034"/>
          <p:cNvSpPr>
            <a:spLocks noChangeArrowheads="1"/>
          </p:cNvSpPr>
          <p:nvPr/>
        </p:nvSpPr>
        <p:spPr bwMode="auto">
          <a:xfrm>
            <a:off x="1331640" y="3162076"/>
            <a:ext cx="2880320" cy="310531"/>
          </a:xfrm>
          <a:prstGeom prst="wedgeRoundRectCallout">
            <a:avLst>
              <a:gd name="adj1" fmla="val 34011"/>
              <a:gd name="adj2" fmla="val -212408"/>
              <a:gd name="adj3" fmla="val 16667"/>
            </a:avLst>
          </a:prstGeom>
          <a:noFill/>
          <a:ln w="9525" algn="ctr">
            <a:solidFill>
              <a:srgbClr val="C00000"/>
            </a:solidFill>
            <a:miter lim="800000"/>
            <a:headEnd/>
            <a:tailEnd/>
          </a:ln>
          <a:effectLst/>
          <a:extLst/>
        </p:spPr>
        <p:txBody>
          <a:bodyPr anchor="ctr"/>
          <a:lstStyle/>
          <a:p>
            <a:pPr algn="ctr"/>
            <a:r>
              <a:rPr lang="zh-CN" altLang="en-US" dirty="0" smtClean="0">
                <a:solidFill>
                  <a:srgbClr val="000000"/>
                </a:solidFill>
                <a:latin typeface="等线 Light" panose="02010600030101010101" pitchFamily="2" charset="-122"/>
                <a:ea typeface="等线 Light" panose="02010600030101010101" pitchFamily="2" charset="-122"/>
              </a:rPr>
              <a:t> </a:t>
            </a:r>
            <a:r>
              <a:rPr lang="en-US" altLang="zh-CN" dirty="0" smtClean="0">
                <a:solidFill>
                  <a:srgbClr val="000000"/>
                </a:solidFill>
                <a:latin typeface="等线 Light" panose="02010600030101010101" pitchFamily="2" charset="-122"/>
                <a:ea typeface="等线 Light" panose="02010600030101010101" pitchFamily="2" charset="-122"/>
              </a:rPr>
              <a:t>response function</a:t>
            </a:r>
            <a:endParaRPr lang="zh-CN" altLang="en-US" dirty="0">
              <a:solidFill>
                <a:srgbClr val="000000"/>
              </a:solidFill>
              <a:latin typeface="等线 Light" panose="02010600030101010101" pitchFamily="2" charset="-122"/>
              <a:ea typeface="等线 Light" panose="02010600030101010101" pitchFamily="2" charset="-122"/>
            </a:endParaRPr>
          </a:p>
        </p:txBody>
      </p:sp>
      <p:sp>
        <p:nvSpPr>
          <p:cNvPr id="504843" name="AutoShape 1035"/>
          <p:cNvSpPr>
            <a:spLocks noChangeArrowheads="1"/>
          </p:cNvSpPr>
          <p:nvPr/>
        </p:nvSpPr>
        <p:spPr bwMode="auto">
          <a:xfrm>
            <a:off x="5364088" y="3162076"/>
            <a:ext cx="3312368" cy="310531"/>
          </a:xfrm>
          <a:prstGeom prst="wedgeRoundRectCallout">
            <a:avLst>
              <a:gd name="adj1" fmla="val -44742"/>
              <a:gd name="adj2" fmla="val -199817"/>
              <a:gd name="adj3" fmla="val 16667"/>
            </a:avLst>
          </a:prstGeom>
          <a:noFill/>
          <a:ln w="9525" algn="ctr">
            <a:solidFill>
              <a:srgbClr val="C00000"/>
            </a:solidFill>
            <a:miter lim="800000"/>
            <a:headEnd/>
            <a:tailEnd/>
          </a:ln>
          <a:effectLst/>
          <a:extLst/>
        </p:spPr>
        <p:txBody>
          <a:bodyPr anchor="ctr"/>
          <a:lstStyle/>
          <a:p>
            <a:pPr algn="ctr"/>
            <a:r>
              <a:rPr lang="en-US" altLang="zh-CN" dirty="0" smtClean="0">
                <a:solidFill>
                  <a:srgbClr val="000000"/>
                </a:solidFill>
                <a:latin typeface="等线 Light" panose="02010600030101010101" pitchFamily="2" charset="-122"/>
                <a:ea typeface="等线 Light" panose="02010600030101010101" pitchFamily="2" charset="-122"/>
              </a:rPr>
              <a:t>External perturbation</a:t>
            </a:r>
            <a:endParaRPr lang="zh-CN" altLang="en-US" dirty="0">
              <a:solidFill>
                <a:srgbClr val="000000"/>
              </a:solidFill>
              <a:latin typeface="等线 Light" panose="02010600030101010101" pitchFamily="2" charset="-122"/>
              <a:ea typeface="等线 Light" panose="02010600030101010101" pitchFamily="2" charset="-122"/>
            </a:endParaRPr>
          </a:p>
        </p:txBody>
      </p:sp>
      <p:graphicFrame>
        <p:nvGraphicFramePr>
          <p:cNvPr id="2" name="对象 1"/>
          <p:cNvGraphicFramePr>
            <a:graphicFrameLocks noChangeAspect="1"/>
          </p:cNvGraphicFramePr>
          <p:nvPr>
            <p:extLst/>
          </p:nvPr>
        </p:nvGraphicFramePr>
        <p:xfrm>
          <a:off x="2951820" y="4409115"/>
          <a:ext cx="2986348" cy="546216"/>
        </p:xfrm>
        <a:graphic>
          <a:graphicData uri="http://schemas.openxmlformats.org/presentationml/2006/ole">
            <mc:AlternateContent xmlns:mc="http://schemas.openxmlformats.org/markup-compatibility/2006">
              <mc:Choice xmlns:v="urn:schemas-microsoft-com:vml" Requires="v">
                <p:oleObj spid="_x0000_s530018" name="公式" r:id="rId4" imgW="1523880" imgH="279360" progId="Equation.3">
                  <p:embed/>
                </p:oleObj>
              </mc:Choice>
              <mc:Fallback>
                <p:oleObj name="公式" r:id="rId4" imgW="1523880" imgH="279360" progId="Equation.3">
                  <p:embed/>
                  <p:pic>
                    <p:nvPicPr>
                      <p:cNvPr id="2" name="对象 1"/>
                      <p:cNvPicPr>
                        <a:picLocks noChangeAspect="1" noChangeArrowheads="1"/>
                      </p:cNvPicPr>
                      <p:nvPr/>
                    </p:nvPicPr>
                    <p:blipFill>
                      <a:blip r:embed="rId5"/>
                      <a:srcRect/>
                      <a:stretch>
                        <a:fillRect/>
                      </a:stretch>
                    </p:blipFill>
                    <p:spPr bwMode="auto">
                      <a:xfrm>
                        <a:off x="2951820" y="4409115"/>
                        <a:ext cx="2986348" cy="546216"/>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nvPr>
        </p:nvGraphicFramePr>
        <p:xfrm>
          <a:off x="1907704" y="2204864"/>
          <a:ext cx="4896544" cy="685197"/>
        </p:xfrm>
        <a:graphic>
          <a:graphicData uri="http://schemas.openxmlformats.org/presentationml/2006/ole">
            <mc:AlternateContent xmlns:mc="http://schemas.openxmlformats.org/markup-compatibility/2006">
              <mc:Choice xmlns:v="urn:schemas-microsoft-com:vml" Requires="v">
                <p:oleObj spid="_x0000_s530019" name="公式" r:id="rId6" imgW="2361960" imgH="330120" progId="Equation.3">
                  <p:embed/>
                </p:oleObj>
              </mc:Choice>
              <mc:Fallback>
                <p:oleObj name="公式" r:id="rId6" imgW="2361960" imgH="330120" progId="Equation.3">
                  <p:embed/>
                  <p:pic>
                    <p:nvPicPr>
                      <p:cNvPr id="4" name="对象 3"/>
                      <p:cNvPicPr>
                        <a:picLocks noChangeAspect="1" noChangeArrowheads="1"/>
                      </p:cNvPicPr>
                      <p:nvPr/>
                    </p:nvPicPr>
                    <p:blipFill>
                      <a:blip r:embed="rId7"/>
                      <a:srcRect/>
                      <a:stretch>
                        <a:fillRect/>
                      </a:stretch>
                    </p:blipFill>
                    <p:spPr bwMode="auto">
                      <a:xfrm>
                        <a:off x="1907704" y="2204864"/>
                        <a:ext cx="4896544" cy="685197"/>
                      </a:xfrm>
                      <a:prstGeom prst="rect">
                        <a:avLst/>
                      </a:prstGeom>
                      <a:noFill/>
                      <a:ln>
                        <a:noFill/>
                      </a:ln>
                      <a:extLst/>
                    </p:spPr>
                  </p:pic>
                </p:oleObj>
              </mc:Fallback>
            </mc:AlternateContent>
          </a:graphicData>
        </a:graphic>
      </p:graphicFrame>
      <p:graphicFrame>
        <p:nvGraphicFramePr>
          <p:cNvPr id="3" name="对象 2"/>
          <p:cNvGraphicFramePr>
            <a:graphicFrameLocks noChangeAspect="1"/>
          </p:cNvGraphicFramePr>
          <p:nvPr>
            <p:extLst/>
          </p:nvPr>
        </p:nvGraphicFramePr>
        <p:xfrm>
          <a:off x="2915816" y="6021187"/>
          <a:ext cx="1367160" cy="431008"/>
        </p:xfrm>
        <a:graphic>
          <a:graphicData uri="http://schemas.openxmlformats.org/presentationml/2006/ole">
            <mc:AlternateContent xmlns:mc="http://schemas.openxmlformats.org/markup-compatibility/2006">
              <mc:Choice xmlns:v="urn:schemas-microsoft-com:vml" Requires="v">
                <p:oleObj spid="_x0000_s530020" name="公式" r:id="rId8" imgW="761760" imgH="241200" progId="Equation.3">
                  <p:embed/>
                </p:oleObj>
              </mc:Choice>
              <mc:Fallback>
                <p:oleObj name="公式" r:id="rId8" imgW="761760" imgH="241200" progId="Equation.3">
                  <p:embed/>
                  <p:pic>
                    <p:nvPicPr>
                      <p:cNvPr id="3" name="对象 2"/>
                      <p:cNvPicPr>
                        <a:picLocks noChangeAspect="1" noChangeArrowheads="1"/>
                      </p:cNvPicPr>
                      <p:nvPr/>
                    </p:nvPicPr>
                    <p:blipFill>
                      <a:blip r:embed="rId9"/>
                      <a:srcRect/>
                      <a:stretch>
                        <a:fillRect/>
                      </a:stretch>
                    </p:blipFill>
                    <p:spPr bwMode="auto">
                      <a:xfrm>
                        <a:off x="2915816" y="6021187"/>
                        <a:ext cx="1367160" cy="431008"/>
                      </a:xfrm>
                      <a:prstGeom prst="rect">
                        <a:avLst/>
                      </a:prstGeom>
                      <a:noFill/>
                      <a:ln>
                        <a:noFill/>
                      </a:ln>
                      <a:extLst/>
                    </p:spPr>
                  </p:pic>
                </p:oleObj>
              </mc:Fallback>
            </mc:AlternateContent>
          </a:graphicData>
        </a:graphic>
      </p:graphicFrame>
      <p:graphicFrame>
        <p:nvGraphicFramePr>
          <p:cNvPr id="5" name="对象 4"/>
          <p:cNvGraphicFramePr>
            <a:graphicFrameLocks noChangeAspect="1"/>
          </p:cNvGraphicFramePr>
          <p:nvPr>
            <p:extLst/>
          </p:nvPr>
        </p:nvGraphicFramePr>
        <p:xfrm>
          <a:off x="5076056" y="6051698"/>
          <a:ext cx="1381125" cy="401638"/>
        </p:xfrm>
        <a:graphic>
          <a:graphicData uri="http://schemas.openxmlformats.org/presentationml/2006/ole">
            <mc:AlternateContent xmlns:mc="http://schemas.openxmlformats.org/markup-compatibility/2006">
              <mc:Choice xmlns:v="urn:schemas-microsoft-com:vml" Requires="v">
                <p:oleObj spid="_x0000_s530021" name="公式" r:id="rId10" imgW="609480" imgH="177480" progId="Equation.3">
                  <p:embed/>
                </p:oleObj>
              </mc:Choice>
              <mc:Fallback>
                <p:oleObj name="公式" r:id="rId10" imgW="609480" imgH="177480" progId="Equation.3">
                  <p:embed/>
                  <p:pic>
                    <p:nvPicPr>
                      <p:cNvPr id="5" name="对象 4"/>
                      <p:cNvPicPr>
                        <a:picLocks noChangeAspect="1" noChangeArrowheads="1"/>
                      </p:cNvPicPr>
                      <p:nvPr/>
                    </p:nvPicPr>
                    <p:blipFill>
                      <a:blip r:embed="rId11"/>
                      <a:srcRect/>
                      <a:stretch>
                        <a:fillRect/>
                      </a:stretch>
                    </p:blipFill>
                    <p:spPr bwMode="auto">
                      <a:xfrm>
                        <a:off x="5076056" y="6051698"/>
                        <a:ext cx="13811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626466" y="5115594"/>
            <a:ext cx="4272323" cy="461665"/>
          </a:xfrm>
          <a:prstGeom prst="rect">
            <a:avLst/>
          </a:prstGeom>
        </p:spPr>
        <p:txBody>
          <a:bodyPr wrap="none">
            <a:spAutoFit/>
          </a:bodyPr>
          <a:lstStyle/>
          <a:p>
            <a:r>
              <a:rPr lang="en-US" altLang="zh-CN" dirty="0">
                <a:latin typeface="等线 Light" panose="02010600030101010101" pitchFamily="2" charset="-122"/>
                <a:ea typeface="等线 Light" panose="02010600030101010101" pitchFamily="2" charset="-122"/>
              </a:rPr>
              <a:t>The law of causality and </a:t>
            </a:r>
            <a:r>
              <a:rPr lang="en-US" altLang="zh-CN" dirty="0" smtClean="0">
                <a:latin typeface="等线 Light" panose="02010600030101010101" pitchFamily="2" charset="-122"/>
                <a:ea typeface="等线 Light" panose="02010600030101010101" pitchFamily="2" charset="-122"/>
              </a:rPr>
              <a:t>effect: </a:t>
            </a:r>
            <a:endParaRPr lang="zh-CN" altLang="en-US" dirty="0">
              <a:latin typeface="等线 Light" panose="02010600030101010101" pitchFamily="2" charset="-122"/>
              <a:ea typeface="等线 Light" panose="02010600030101010101" pitchFamily="2" charset="-122"/>
            </a:endParaRPr>
          </a:p>
        </p:txBody>
      </p:sp>
      <p:sp>
        <p:nvSpPr>
          <p:cNvPr id="7" name="TextBox 6"/>
          <p:cNvSpPr txBox="1"/>
          <p:nvPr/>
        </p:nvSpPr>
        <p:spPr>
          <a:xfrm>
            <a:off x="6660232" y="3717032"/>
            <a:ext cx="2206053" cy="461665"/>
          </a:xfrm>
          <a:prstGeom prst="rect">
            <a:avLst/>
          </a:prstGeom>
          <a:noFill/>
        </p:spPr>
        <p:txBody>
          <a:bodyPr wrap="none" rtlCol="0">
            <a:spAutoFit/>
          </a:bodyPr>
          <a:lstStyle/>
          <a:p>
            <a:r>
              <a:rPr lang="en-US" altLang="zh-CN" dirty="0" smtClean="0">
                <a:latin typeface="等线 Light" panose="02010600030101010101" pitchFamily="2" charset="-122"/>
                <a:ea typeface="等线 Light" panose="02010600030101010101" pitchFamily="2" charset="-122"/>
              </a:rPr>
              <a:t>Non local effect</a:t>
            </a:r>
            <a:endParaRPr lang="zh-CN" altLang="en-US" dirty="0">
              <a:latin typeface="等线 Light" panose="02010600030101010101" pitchFamily="2" charset="-122"/>
              <a:ea typeface="等线 Light" panose="02010600030101010101" pitchFamily="2" charset="-122"/>
            </a:endParaRPr>
          </a:p>
        </p:txBody>
      </p:sp>
      <p:sp>
        <p:nvSpPr>
          <p:cNvPr id="8" name="TextBox 7"/>
          <p:cNvSpPr txBox="1"/>
          <p:nvPr/>
        </p:nvSpPr>
        <p:spPr>
          <a:xfrm>
            <a:off x="6594797" y="4469263"/>
            <a:ext cx="2549203" cy="646331"/>
          </a:xfrm>
          <a:prstGeom prst="rect">
            <a:avLst/>
          </a:prstGeom>
          <a:noFill/>
        </p:spPr>
        <p:txBody>
          <a:bodyPr wrap="square" rtlCol="0">
            <a:spAutoFit/>
          </a:bodyPr>
          <a:lstStyle/>
          <a:p>
            <a:r>
              <a:rPr lang="en-US" altLang="zh-CN" sz="1800" dirty="0" smtClean="0">
                <a:latin typeface="等线 Light" panose="02010600030101010101" pitchFamily="2" charset="-122"/>
                <a:ea typeface="等线 Light" panose="02010600030101010101" pitchFamily="2" charset="-122"/>
              </a:rPr>
              <a:t>P. C. Martin,</a:t>
            </a:r>
          </a:p>
          <a:p>
            <a:r>
              <a:rPr lang="en-US" altLang="zh-CN" sz="1800" dirty="0" smtClean="0">
                <a:latin typeface="等线 Light" panose="02010600030101010101" pitchFamily="2" charset="-122"/>
                <a:ea typeface="等线 Light" panose="02010600030101010101" pitchFamily="2" charset="-122"/>
              </a:rPr>
              <a:t> Phys Rev 161,143(1967)</a:t>
            </a:r>
            <a:endParaRPr lang="zh-CN" altLang="en-US" sz="1800"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399006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eaLnBrk="1" hangingPunct="1">
              <a:spcBef>
                <a:spcPct val="50000"/>
              </a:spcBef>
            </a:pPr>
            <a:r>
              <a:rPr kumimoji="1" lang="en-US" altLang="zh-CN" sz="3600" kern="1200" dirty="0" err="1">
                <a:cs typeface="+mn-cs"/>
              </a:rPr>
              <a:t>Kramers</a:t>
            </a:r>
            <a:r>
              <a:rPr kumimoji="1" lang="zh-CN" altLang="en-US" sz="3600" kern="1200" dirty="0">
                <a:cs typeface="+mn-cs"/>
              </a:rPr>
              <a:t>－</a:t>
            </a:r>
            <a:r>
              <a:rPr kumimoji="1" lang="en-US" altLang="zh-CN" sz="3600" kern="1200" dirty="0" err="1">
                <a:cs typeface="+mn-cs"/>
              </a:rPr>
              <a:t>Kronig</a:t>
            </a:r>
            <a:r>
              <a:rPr kumimoji="1" lang="en-US" altLang="zh-CN" sz="3600" kern="1200" dirty="0">
                <a:cs typeface="+mn-cs"/>
              </a:rPr>
              <a:t> relations</a:t>
            </a:r>
            <a:endParaRPr kumimoji="1" lang="zh-CN" altLang="en-US" sz="3600" kern="1200" dirty="0">
              <a:cs typeface="+mn-cs"/>
            </a:endParaRPr>
          </a:p>
        </p:txBody>
      </p:sp>
      <p:graphicFrame>
        <p:nvGraphicFramePr>
          <p:cNvPr id="4" name="内容占位符 3"/>
          <p:cNvGraphicFramePr>
            <a:graphicFrameLocks noGrp="1" noChangeAspect="1"/>
          </p:cNvGraphicFramePr>
          <p:nvPr>
            <p:ph idx="1"/>
            <p:extLst/>
          </p:nvPr>
        </p:nvGraphicFramePr>
        <p:xfrm>
          <a:off x="3059833" y="1772816"/>
          <a:ext cx="2448272" cy="573054"/>
        </p:xfrm>
        <a:graphic>
          <a:graphicData uri="http://schemas.openxmlformats.org/presentationml/2006/ole">
            <mc:AlternateContent xmlns:mc="http://schemas.openxmlformats.org/markup-compatibility/2006">
              <mc:Choice xmlns:v="urn:schemas-microsoft-com:vml" Requires="v">
                <p:oleObj spid="_x0000_s531194" name="公式" r:id="rId4" imgW="1193760" imgH="279360" progId="Equation.3">
                  <p:embed/>
                </p:oleObj>
              </mc:Choice>
              <mc:Fallback>
                <p:oleObj name="公式" r:id="rId4" imgW="1193760" imgH="279360" progId="Equation.3">
                  <p:embed/>
                  <p:pic>
                    <p:nvPicPr>
                      <p:cNvPr id="4" name="内容占位符 3"/>
                      <p:cNvPicPr>
                        <a:picLocks noChangeAspect="1" noChangeArrowheads="1"/>
                      </p:cNvPicPr>
                      <p:nvPr/>
                    </p:nvPicPr>
                    <p:blipFill>
                      <a:blip r:embed="rId5"/>
                      <a:srcRect/>
                      <a:stretch>
                        <a:fillRect/>
                      </a:stretch>
                    </p:blipFill>
                    <p:spPr bwMode="auto">
                      <a:xfrm>
                        <a:off x="3059833" y="1772816"/>
                        <a:ext cx="2448272" cy="573054"/>
                      </a:xfrm>
                      <a:prstGeom prst="rect">
                        <a:avLst/>
                      </a:prstGeom>
                      <a:noFill/>
                      <a:ln>
                        <a:noFill/>
                      </a:ln>
                    </p:spPr>
                  </p:pic>
                </p:oleObj>
              </mc:Fallback>
            </mc:AlternateContent>
          </a:graphicData>
        </a:graphic>
      </p:graphicFrame>
      <p:sp>
        <p:nvSpPr>
          <p:cNvPr id="5" name="TextBox 4"/>
          <p:cNvSpPr txBox="1"/>
          <p:nvPr/>
        </p:nvSpPr>
        <p:spPr>
          <a:xfrm>
            <a:off x="467544" y="1772816"/>
            <a:ext cx="2295821" cy="461665"/>
          </a:xfrm>
          <a:prstGeom prst="rect">
            <a:avLst/>
          </a:prstGeom>
          <a:noFill/>
        </p:spPr>
        <p:txBody>
          <a:bodyPr wrap="none" rtlCol="0">
            <a:spAutoFit/>
          </a:bodyPr>
          <a:lstStyle/>
          <a:p>
            <a:r>
              <a:rPr lang="en-US" altLang="zh-CN" dirty="0" smtClean="0">
                <a:latin typeface="等线 Light" panose="02010600030101010101" pitchFamily="2" charset="-122"/>
                <a:ea typeface="等线 Light" panose="02010600030101010101" pitchFamily="2" charset="-122"/>
              </a:rPr>
              <a:t>In Fourier space:</a:t>
            </a:r>
            <a:endParaRPr lang="zh-CN" altLang="en-US" dirty="0">
              <a:latin typeface="等线 Light" panose="02010600030101010101" pitchFamily="2" charset="-122"/>
              <a:ea typeface="等线 Light" panose="02010600030101010101" pitchFamily="2" charset="-122"/>
            </a:endParaRPr>
          </a:p>
        </p:txBody>
      </p:sp>
      <p:graphicFrame>
        <p:nvGraphicFramePr>
          <p:cNvPr id="6" name="对象 5"/>
          <p:cNvGraphicFramePr>
            <a:graphicFrameLocks noGrp="1" noChangeAspect="1"/>
          </p:cNvGraphicFramePr>
          <p:nvPr>
            <p:extLst/>
          </p:nvPr>
        </p:nvGraphicFramePr>
        <p:xfrm>
          <a:off x="2987824" y="3172638"/>
          <a:ext cx="2448271" cy="555333"/>
        </p:xfrm>
        <a:graphic>
          <a:graphicData uri="http://schemas.openxmlformats.org/presentationml/2006/ole">
            <mc:AlternateContent xmlns:mc="http://schemas.openxmlformats.org/markup-compatibility/2006">
              <mc:Choice xmlns:v="urn:schemas-microsoft-com:vml" Requires="v">
                <p:oleObj spid="_x0000_s531195" name="公式" r:id="rId6" imgW="1231560" imgH="279360" progId="Equation.3">
                  <p:embed/>
                </p:oleObj>
              </mc:Choice>
              <mc:Fallback>
                <p:oleObj name="公式" r:id="rId6" imgW="1231560" imgH="279360" progId="Equation.3">
                  <p:embed/>
                  <p:pic>
                    <p:nvPicPr>
                      <p:cNvPr id="6" name="对象 5"/>
                      <p:cNvPicPr>
                        <a:picLocks noGrp="1" noChangeAspect="1" noChangeArrowheads="1"/>
                      </p:cNvPicPr>
                      <p:nvPr/>
                    </p:nvPicPr>
                    <p:blipFill>
                      <a:blip r:embed="rId7"/>
                      <a:srcRect/>
                      <a:stretch>
                        <a:fillRect/>
                      </a:stretch>
                    </p:blipFill>
                    <p:spPr bwMode="auto">
                      <a:xfrm>
                        <a:off x="2987824" y="3172638"/>
                        <a:ext cx="2448271" cy="555333"/>
                      </a:xfrm>
                      <a:prstGeom prst="rect">
                        <a:avLst/>
                      </a:prstGeom>
                      <a:noFill/>
                      <a:ln>
                        <a:noFill/>
                      </a:ln>
                      <a:extLst/>
                    </p:spPr>
                  </p:pic>
                </p:oleObj>
              </mc:Fallback>
            </mc:AlternateContent>
          </a:graphicData>
        </a:graphic>
      </p:graphicFrame>
      <p:graphicFrame>
        <p:nvGraphicFramePr>
          <p:cNvPr id="7" name="对象 6"/>
          <p:cNvGraphicFramePr>
            <a:graphicFrameLocks noGrp="1" noChangeAspect="1"/>
          </p:cNvGraphicFramePr>
          <p:nvPr>
            <p:extLst/>
          </p:nvPr>
        </p:nvGraphicFramePr>
        <p:xfrm>
          <a:off x="3059833" y="2507653"/>
          <a:ext cx="3096344" cy="540528"/>
        </p:xfrm>
        <a:graphic>
          <a:graphicData uri="http://schemas.openxmlformats.org/presentationml/2006/ole">
            <mc:AlternateContent xmlns:mc="http://schemas.openxmlformats.org/markup-compatibility/2006">
              <mc:Choice xmlns:v="urn:schemas-microsoft-com:vml" Requires="v">
                <p:oleObj spid="_x0000_s531196" name="公式" r:id="rId8" imgW="1600200" imgH="279360" progId="Equation.3">
                  <p:embed/>
                </p:oleObj>
              </mc:Choice>
              <mc:Fallback>
                <p:oleObj name="公式" r:id="rId8" imgW="1600200" imgH="279360" progId="Equation.3">
                  <p:embed/>
                  <p:pic>
                    <p:nvPicPr>
                      <p:cNvPr id="7" name="对象 6"/>
                      <p:cNvPicPr>
                        <a:picLocks noGrp="1" noChangeAspect="1" noChangeArrowheads="1"/>
                      </p:cNvPicPr>
                      <p:nvPr/>
                    </p:nvPicPr>
                    <p:blipFill>
                      <a:blip r:embed="rId9"/>
                      <a:srcRect/>
                      <a:stretch>
                        <a:fillRect/>
                      </a:stretch>
                    </p:blipFill>
                    <p:spPr bwMode="auto">
                      <a:xfrm>
                        <a:off x="3059833" y="2507653"/>
                        <a:ext cx="3096344" cy="540528"/>
                      </a:xfrm>
                      <a:prstGeom prst="rect">
                        <a:avLst/>
                      </a:prstGeom>
                      <a:noFill/>
                      <a:ln>
                        <a:noFill/>
                      </a:ln>
                      <a:extLst/>
                    </p:spPr>
                  </p:pic>
                </p:oleObj>
              </mc:Fallback>
            </mc:AlternateContent>
          </a:graphicData>
        </a:graphic>
      </p:graphicFrame>
      <p:graphicFrame>
        <p:nvGraphicFramePr>
          <p:cNvPr id="8" name="对象 7"/>
          <p:cNvGraphicFramePr>
            <a:graphicFrameLocks noGrp="1" noChangeAspect="1"/>
          </p:cNvGraphicFramePr>
          <p:nvPr>
            <p:extLst/>
          </p:nvPr>
        </p:nvGraphicFramePr>
        <p:xfrm>
          <a:off x="1979712" y="4160018"/>
          <a:ext cx="5112568" cy="1789262"/>
        </p:xfrm>
        <a:graphic>
          <a:graphicData uri="http://schemas.openxmlformats.org/presentationml/2006/ole">
            <mc:AlternateContent xmlns:mc="http://schemas.openxmlformats.org/markup-compatibility/2006">
              <mc:Choice xmlns:v="urn:schemas-microsoft-com:vml" Requires="v">
                <p:oleObj spid="_x0000_s531197" name="公式" r:id="rId10" imgW="2501640" imgH="876240" progId="Equation.3">
                  <p:embed/>
                </p:oleObj>
              </mc:Choice>
              <mc:Fallback>
                <p:oleObj name="公式" r:id="rId10" imgW="2501640" imgH="876240" progId="Equation.3">
                  <p:embed/>
                  <p:pic>
                    <p:nvPicPr>
                      <p:cNvPr id="8" name="对象 7"/>
                      <p:cNvPicPr>
                        <a:picLocks noGrp="1" noChangeAspect="1" noChangeArrowheads="1"/>
                      </p:cNvPicPr>
                      <p:nvPr/>
                    </p:nvPicPr>
                    <p:blipFill>
                      <a:blip r:embed="rId11"/>
                      <a:srcRect/>
                      <a:stretch>
                        <a:fillRect/>
                      </a:stretch>
                    </p:blipFill>
                    <p:spPr bwMode="auto">
                      <a:xfrm>
                        <a:off x="1979712" y="4160018"/>
                        <a:ext cx="5112568" cy="1789262"/>
                      </a:xfrm>
                      <a:prstGeom prst="rect">
                        <a:avLst/>
                      </a:prstGeom>
                      <a:noFill/>
                      <a:ln>
                        <a:noFill/>
                      </a:ln>
                      <a:extLst/>
                    </p:spPr>
                  </p:pic>
                </p:oleObj>
              </mc:Fallback>
            </mc:AlternateContent>
          </a:graphicData>
        </a:graphic>
      </p:graphicFrame>
      <p:cxnSp>
        <p:nvCxnSpPr>
          <p:cNvPr id="10" name="直接箭头连接符 9"/>
          <p:cNvCxnSpPr/>
          <p:nvPr/>
        </p:nvCxnSpPr>
        <p:spPr bwMode="auto">
          <a:xfrm flipH="1">
            <a:off x="5707216" y="3450304"/>
            <a:ext cx="449320" cy="17174"/>
          </a:xfrm>
          <a:prstGeom prst="straightConnector1">
            <a:avLst/>
          </a:prstGeom>
          <a:noFill/>
          <a:ln w="19050" cap="flat" cmpd="sng" algn="ctr">
            <a:solidFill>
              <a:srgbClr val="C00000"/>
            </a:solidFill>
            <a:prstDash val="solid"/>
            <a:round/>
            <a:headEnd type="none" w="med" len="med"/>
            <a:tailEnd type="arrow"/>
          </a:ln>
          <a:effectLst/>
        </p:spPr>
      </p:cxnSp>
      <p:cxnSp>
        <p:nvCxnSpPr>
          <p:cNvPr id="14" name="直接连接符 13"/>
          <p:cNvCxnSpPr/>
          <p:nvPr/>
        </p:nvCxnSpPr>
        <p:spPr bwMode="auto">
          <a:xfrm>
            <a:off x="4283968" y="4725144"/>
            <a:ext cx="1800200" cy="0"/>
          </a:xfrm>
          <a:prstGeom prst="line">
            <a:avLst/>
          </a:prstGeom>
          <a:noFill/>
          <a:ln w="38100" cap="flat" cmpd="sng" algn="ctr">
            <a:solidFill>
              <a:srgbClr val="C00000"/>
            </a:solidFill>
            <a:prstDash val="dash"/>
            <a:round/>
            <a:headEnd type="none" w="med" len="med"/>
            <a:tailEnd type="none" w="med" len="med"/>
          </a:ln>
          <a:effectLst/>
        </p:spPr>
      </p:cxnSp>
      <p:cxnSp>
        <p:nvCxnSpPr>
          <p:cNvPr id="19" name="直接连接符 18"/>
          <p:cNvCxnSpPr/>
          <p:nvPr/>
        </p:nvCxnSpPr>
        <p:spPr bwMode="auto">
          <a:xfrm>
            <a:off x="4391980" y="5157192"/>
            <a:ext cx="180020" cy="0"/>
          </a:xfrm>
          <a:prstGeom prst="line">
            <a:avLst/>
          </a:prstGeom>
          <a:noFill/>
          <a:ln w="38100" cap="flat" cmpd="sng" algn="ctr">
            <a:solidFill>
              <a:srgbClr val="C00000"/>
            </a:solidFill>
            <a:prstDash val="solid"/>
            <a:round/>
            <a:headEnd type="none" w="med" len="med"/>
            <a:tailEnd type="none" w="med" len="med"/>
          </a:ln>
          <a:effectLst/>
        </p:spPr>
      </p:cxnSp>
      <p:cxnSp>
        <p:nvCxnSpPr>
          <p:cNvPr id="21" name="直接连接符 20"/>
          <p:cNvCxnSpPr/>
          <p:nvPr/>
        </p:nvCxnSpPr>
        <p:spPr bwMode="auto">
          <a:xfrm>
            <a:off x="6444208" y="5085184"/>
            <a:ext cx="144016" cy="0"/>
          </a:xfrm>
          <a:prstGeom prst="line">
            <a:avLst/>
          </a:prstGeom>
          <a:noFill/>
          <a:ln w="38100" cap="flat" cmpd="sng" algn="ctr">
            <a:solidFill>
              <a:srgbClr val="C00000"/>
            </a:solidFill>
            <a:prstDash val="solid"/>
            <a:round/>
            <a:headEnd type="none" w="med" len="med"/>
            <a:tailEnd type="none" w="med" len="med"/>
          </a:ln>
          <a:effectLst/>
        </p:spPr>
      </p:cxnSp>
      <p:sp>
        <p:nvSpPr>
          <p:cNvPr id="29" name="TextBox 28"/>
          <p:cNvSpPr txBox="1"/>
          <p:nvPr/>
        </p:nvSpPr>
        <p:spPr>
          <a:xfrm>
            <a:off x="7668344" y="4509120"/>
            <a:ext cx="492443" cy="830997"/>
          </a:xfrm>
          <a:prstGeom prst="rect">
            <a:avLst/>
          </a:prstGeom>
          <a:noFill/>
        </p:spPr>
        <p:txBody>
          <a:bodyPr wrap="none" rtlCol="0">
            <a:spAutoFit/>
          </a:bodyPr>
          <a:lstStyle/>
          <a:p>
            <a:endParaRPr lang="en-US" altLang="zh-CN" dirty="0">
              <a:solidFill>
                <a:srgbClr val="C00000"/>
              </a:solidFill>
              <a:latin typeface="等线 Light" panose="02010600030101010101" pitchFamily="2" charset="-122"/>
              <a:ea typeface="等线 Light" panose="02010600030101010101" pitchFamily="2" charset="-122"/>
            </a:endParaRPr>
          </a:p>
          <a:p>
            <a:r>
              <a:rPr lang="zh-CN" altLang="en-US" dirty="0">
                <a:solidFill>
                  <a:srgbClr val="C00000"/>
                </a:solidFill>
                <a:latin typeface="等线 Light" panose="02010600030101010101" pitchFamily="2" charset="-122"/>
                <a:ea typeface="等线 Light" panose="02010600030101010101" pitchFamily="2" charset="-122"/>
              </a:rPr>
              <a:t>凑</a:t>
            </a:r>
          </a:p>
        </p:txBody>
      </p:sp>
      <p:graphicFrame>
        <p:nvGraphicFramePr>
          <p:cNvPr id="15" name="对象 14"/>
          <p:cNvGraphicFramePr>
            <a:graphicFrameLocks noChangeAspect="1"/>
          </p:cNvGraphicFramePr>
          <p:nvPr>
            <p:extLst/>
          </p:nvPr>
        </p:nvGraphicFramePr>
        <p:xfrm>
          <a:off x="6157652" y="3207120"/>
          <a:ext cx="2986348" cy="546216"/>
        </p:xfrm>
        <a:graphic>
          <a:graphicData uri="http://schemas.openxmlformats.org/presentationml/2006/ole">
            <mc:AlternateContent xmlns:mc="http://schemas.openxmlformats.org/markup-compatibility/2006">
              <mc:Choice xmlns:v="urn:schemas-microsoft-com:vml" Requires="v">
                <p:oleObj spid="_x0000_s531198" name="公式" r:id="rId12" imgW="1523880" imgH="279360" progId="Equation.3">
                  <p:embed/>
                </p:oleObj>
              </mc:Choice>
              <mc:Fallback>
                <p:oleObj name="公式" r:id="rId12" imgW="1523880" imgH="279360" progId="Equation.3">
                  <p:embed/>
                  <p:pic>
                    <p:nvPicPr>
                      <p:cNvPr id="15" name="对象 14"/>
                      <p:cNvPicPr>
                        <a:picLocks noChangeAspect="1" noChangeArrowheads="1"/>
                      </p:cNvPicPr>
                      <p:nvPr/>
                    </p:nvPicPr>
                    <p:blipFill>
                      <a:blip r:embed="rId13"/>
                      <a:srcRect/>
                      <a:stretch>
                        <a:fillRect/>
                      </a:stretch>
                    </p:blipFill>
                    <p:spPr bwMode="auto">
                      <a:xfrm>
                        <a:off x="6157652" y="3207120"/>
                        <a:ext cx="2986348" cy="546216"/>
                      </a:xfrm>
                      <a:prstGeom prst="rect">
                        <a:avLst/>
                      </a:prstGeom>
                      <a:noFill/>
                      <a:ln>
                        <a:noFill/>
                      </a:ln>
                    </p:spPr>
                  </p:pic>
                </p:oleObj>
              </mc:Fallback>
            </mc:AlternateContent>
          </a:graphicData>
        </a:graphic>
      </p:graphicFrame>
      <p:cxnSp>
        <p:nvCxnSpPr>
          <p:cNvPr id="17" name="直接箭头连接符 16"/>
          <p:cNvCxnSpPr/>
          <p:nvPr/>
        </p:nvCxnSpPr>
        <p:spPr bwMode="auto">
          <a:xfrm flipH="1">
            <a:off x="2483768" y="3578485"/>
            <a:ext cx="648072" cy="714611"/>
          </a:xfrm>
          <a:prstGeom prst="straightConnector1">
            <a:avLst/>
          </a:prstGeom>
          <a:noFill/>
          <a:ln w="19050" cap="flat" cmpd="sng" algn="ctr">
            <a:solidFill>
              <a:srgbClr val="C00000"/>
            </a:solidFill>
            <a:prstDash val="solid"/>
            <a:round/>
            <a:headEnd type="none" w="med" len="med"/>
            <a:tailEnd type="arrow"/>
          </a:ln>
          <a:effectLst/>
        </p:spPr>
      </p:cxnSp>
    </p:spTree>
    <p:extLst>
      <p:ext uri="{BB962C8B-B14F-4D97-AF65-F5344CB8AC3E}">
        <p14:creationId xmlns:p14="http://schemas.microsoft.com/office/powerpoint/2010/main" val="269280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Text Box 1028"/>
          <p:cNvSpPr txBox="1">
            <a:spLocks noChangeArrowheads="1"/>
          </p:cNvSpPr>
          <p:nvPr/>
        </p:nvSpPr>
        <p:spPr bwMode="auto">
          <a:xfrm>
            <a:off x="467544" y="620713"/>
            <a:ext cx="8424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rgbClr val="FF3300"/>
              </a:buClr>
              <a:buSzPct val="85000"/>
            </a:pPr>
            <a:r>
              <a:rPr lang="en-US" altLang="zh-CN" sz="3600" dirty="0" err="1" smtClean="0">
                <a:solidFill>
                  <a:srgbClr val="0070C0"/>
                </a:solidFill>
                <a:latin typeface="等线 Light" panose="02010600030101010101" pitchFamily="2" charset="-122"/>
                <a:ea typeface="等线 Light" panose="02010600030101010101" pitchFamily="2" charset="-122"/>
              </a:rPr>
              <a:t>Kramers</a:t>
            </a:r>
            <a:r>
              <a:rPr lang="zh-CN" altLang="en-US" sz="3600" dirty="0" smtClean="0">
                <a:solidFill>
                  <a:srgbClr val="0070C0"/>
                </a:solidFill>
                <a:latin typeface="等线 Light" panose="02010600030101010101" pitchFamily="2" charset="-122"/>
                <a:ea typeface="等线 Light" panose="02010600030101010101" pitchFamily="2" charset="-122"/>
              </a:rPr>
              <a:t>－</a:t>
            </a:r>
            <a:r>
              <a:rPr lang="en-US" altLang="zh-CN" sz="3600" dirty="0" err="1" smtClean="0">
                <a:solidFill>
                  <a:srgbClr val="0070C0"/>
                </a:solidFill>
                <a:latin typeface="等线 Light" panose="02010600030101010101" pitchFamily="2" charset="-122"/>
                <a:ea typeface="等线 Light" panose="02010600030101010101" pitchFamily="2" charset="-122"/>
              </a:rPr>
              <a:t>Kronig</a:t>
            </a:r>
            <a:r>
              <a:rPr lang="en-US" altLang="zh-CN" sz="3600" dirty="0" smtClean="0">
                <a:solidFill>
                  <a:srgbClr val="0070C0"/>
                </a:solidFill>
                <a:latin typeface="等线 Light" panose="02010600030101010101" pitchFamily="2" charset="-122"/>
                <a:ea typeface="等线 Light" panose="02010600030101010101" pitchFamily="2" charset="-122"/>
              </a:rPr>
              <a:t> dispersion relationships</a:t>
            </a:r>
            <a:endParaRPr lang="zh-CN" altLang="en-US" sz="3600" dirty="0">
              <a:solidFill>
                <a:srgbClr val="0070C0"/>
              </a:solidFill>
              <a:latin typeface="等线 Light" panose="02010600030101010101" pitchFamily="2" charset="-122"/>
              <a:ea typeface="等线 Light" panose="02010600030101010101" pitchFamily="2" charset="-122"/>
            </a:endParaRPr>
          </a:p>
        </p:txBody>
      </p:sp>
      <p:sp>
        <p:nvSpPr>
          <p:cNvPr id="504837" name="Text Box 1029"/>
          <p:cNvSpPr txBox="1">
            <a:spLocks noChangeArrowheads="1"/>
          </p:cNvSpPr>
          <p:nvPr/>
        </p:nvSpPr>
        <p:spPr bwMode="auto">
          <a:xfrm>
            <a:off x="467544" y="1556792"/>
            <a:ext cx="8136904"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ts val="1200"/>
              </a:spcBef>
            </a:pPr>
            <a:r>
              <a:rPr lang="zh-CN" altLang="en-US" dirty="0" smtClean="0">
                <a:latin typeface="等线 Light" panose="02010600030101010101" pitchFamily="2" charset="-122"/>
                <a:ea typeface="等线 Light" panose="02010600030101010101" pitchFamily="2" charset="-122"/>
              </a:rPr>
              <a:t>色散：实部</a:t>
            </a:r>
            <a:r>
              <a:rPr lang="zh-CN" altLang="en-US" dirty="0">
                <a:latin typeface="等线 Light" panose="02010600030101010101" pitchFamily="2" charset="-122"/>
                <a:ea typeface="等线 Light" panose="02010600030101010101" pitchFamily="2" charset="-122"/>
              </a:rPr>
              <a:t>与虚部之间</a:t>
            </a:r>
            <a:r>
              <a:rPr lang="zh-CN" altLang="en-US" dirty="0" smtClean="0">
                <a:latin typeface="等线 Light" panose="02010600030101010101" pitchFamily="2" charset="-122"/>
                <a:ea typeface="等线 Light" panose="02010600030101010101" pitchFamily="2" charset="-122"/>
              </a:rPr>
              <a:t>的内在关系，即</a:t>
            </a:r>
            <a:r>
              <a:rPr lang="en-US" altLang="zh-CN" dirty="0" smtClean="0">
                <a:latin typeface="等线 Light" panose="02010600030101010101" pitchFamily="2" charset="-122"/>
                <a:ea typeface="等线 Light" panose="02010600030101010101" pitchFamily="2" charset="-122"/>
              </a:rPr>
              <a:t>K-K</a:t>
            </a:r>
            <a:r>
              <a:rPr lang="zh-CN" altLang="en-US" dirty="0">
                <a:latin typeface="等线 Light" panose="02010600030101010101" pitchFamily="2" charset="-122"/>
                <a:ea typeface="等线 Light" panose="02010600030101010101" pitchFamily="2" charset="-122"/>
              </a:rPr>
              <a:t>变换关系。</a:t>
            </a:r>
          </a:p>
        </p:txBody>
      </p:sp>
      <p:graphicFrame>
        <p:nvGraphicFramePr>
          <p:cNvPr id="4" name="对象 3"/>
          <p:cNvGraphicFramePr>
            <a:graphicFrameLocks noGrp="1" noChangeAspect="1"/>
          </p:cNvGraphicFramePr>
          <p:nvPr>
            <p:extLst/>
          </p:nvPr>
        </p:nvGraphicFramePr>
        <p:xfrm>
          <a:off x="1193539" y="4139606"/>
          <a:ext cx="7039294" cy="597866"/>
        </p:xfrm>
        <a:graphic>
          <a:graphicData uri="http://schemas.openxmlformats.org/presentationml/2006/ole">
            <mc:AlternateContent xmlns:mc="http://schemas.openxmlformats.org/markup-compatibility/2006">
              <mc:Choice xmlns:v="urn:schemas-microsoft-com:vml" Requires="v">
                <p:oleObj spid="_x0000_s532066" name="公式" r:id="rId4" imgW="3288960" imgH="279360" progId="Equation.3">
                  <p:embed/>
                </p:oleObj>
              </mc:Choice>
              <mc:Fallback>
                <p:oleObj name="公式" r:id="rId4" imgW="3288960" imgH="279360" progId="Equation.3">
                  <p:embed/>
                  <p:pic>
                    <p:nvPicPr>
                      <p:cNvPr id="4" name="对象 3"/>
                      <p:cNvPicPr>
                        <a:picLocks noGrp="1" noChangeAspect="1" noChangeArrowheads="1"/>
                      </p:cNvPicPr>
                      <p:nvPr/>
                    </p:nvPicPr>
                    <p:blipFill>
                      <a:blip r:embed="rId5"/>
                      <a:srcRect/>
                      <a:stretch>
                        <a:fillRect/>
                      </a:stretch>
                    </p:blipFill>
                    <p:spPr bwMode="auto">
                      <a:xfrm>
                        <a:off x="1193539" y="4139606"/>
                        <a:ext cx="7039294" cy="597866"/>
                      </a:xfrm>
                      <a:prstGeom prst="rect">
                        <a:avLst/>
                      </a:prstGeom>
                      <a:noFill/>
                      <a:ln>
                        <a:noFill/>
                      </a:ln>
                      <a:extLst/>
                    </p:spPr>
                  </p:pic>
                </p:oleObj>
              </mc:Fallback>
            </mc:AlternateContent>
          </a:graphicData>
        </a:graphic>
      </p:graphicFrame>
      <p:sp>
        <p:nvSpPr>
          <p:cNvPr id="5" name="TextBox 4"/>
          <p:cNvSpPr txBox="1"/>
          <p:nvPr/>
        </p:nvSpPr>
        <p:spPr>
          <a:xfrm>
            <a:off x="457258" y="3212976"/>
            <a:ext cx="7035900" cy="461665"/>
          </a:xfrm>
          <a:prstGeom prst="rect">
            <a:avLst/>
          </a:prstGeom>
          <a:noFill/>
        </p:spPr>
        <p:txBody>
          <a:bodyPr wrap="none" rtlCol="0">
            <a:spAutoFit/>
          </a:bodyPr>
          <a:lstStyle/>
          <a:p>
            <a:r>
              <a:rPr lang="en-US" altLang="zh-CN" dirty="0" smtClean="0">
                <a:latin typeface="等线 Light" panose="02010600030101010101" pitchFamily="2" charset="-122"/>
                <a:ea typeface="等线 Light" panose="02010600030101010101" pitchFamily="2" charset="-122"/>
              </a:rPr>
              <a:t>In complex frequency plane </a:t>
            </a:r>
            <a:r>
              <a:rPr lang="en-US" altLang="zh-CN" dirty="0" smtClean="0">
                <a:solidFill>
                  <a:srgbClr val="C00000"/>
                </a:solidFill>
                <a:latin typeface="等线 Light" panose="02010600030101010101" pitchFamily="2" charset="-122"/>
                <a:ea typeface="等线 Light" panose="02010600030101010101" pitchFamily="2" charset="-122"/>
              </a:rPr>
              <a:t>for mathematical reason </a:t>
            </a:r>
            <a:endParaRPr lang="zh-CN" altLang="en-US" dirty="0">
              <a:solidFill>
                <a:srgbClr val="C00000"/>
              </a:solidFill>
              <a:latin typeface="等线 Light" panose="02010600030101010101" pitchFamily="2" charset="-122"/>
              <a:ea typeface="等线 Light" panose="02010600030101010101" pitchFamily="2" charset="-122"/>
            </a:endParaRPr>
          </a:p>
        </p:txBody>
      </p:sp>
      <p:sp>
        <p:nvSpPr>
          <p:cNvPr id="6" name="TextBox 5"/>
          <p:cNvSpPr txBox="1"/>
          <p:nvPr/>
        </p:nvSpPr>
        <p:spPr>
          <a:xfrm>
            <a:off x="588135" y="5071419"/>
            <a:ext cx="686406" cy="461665"/>
          </a:xfrm>
          <a:prstGeom prst="rect">
            <a:avLst/>
          </a:prstGeom>
          <a:noFill/>
        </p:spPr>
        <p:txBody>
          <a:bodyPr wrap="none" rtlCol="0">
            <a:spAutoFit/>
          </a:bodyPr>
          <a:lstStyle/>
          <a:p>
            <a:r>
              <a:rPr lang="en-US" altLang="zh-CN" dirty="0" smtClean="0">
                <a:latin typeface="等线 Light" panose="02010600030101010101" pitchFamily="2" charset="-122"/>
                <a:ea typeface="等线 Light" panose="02010600030101010101" pitchFamily="2" charset="-122"/>
              </a:rPr>
              <a:t>For </a:t>
            </a:r>
            <a:endParaRPr lang="zh-CN" altLang="en-US" dirty="0">
              <a:latin typeface="等线 Light" panose="02010600030101010101" pitchFamily="2" charset="-122"/>
              <a:ea typeface="等线 Light" panose="02010600030101010101" pitchFamily="2" charset="-122"/>
            </a:endParaRPr>
          </a:p>
        </p:txBody>
      </p:sp>
      <p:graphicFrame>
        <p:nvGraphicFramePr>
          <p:cNvPr id="8" name="对象 7"/>
          <p:cNvGraphicFramePr>
            <a:graphicFrameLocks noChangeAspect="1"/>
          </p:cNvGraphicFramePr>
          <p:nvPr>
            <p:extLst/>
          </p:nvPr>
        </p:nvGraphicFramePr>
        <p:xfrm>
          <a:off x="1331639" y="5139030"/>
          <a:ext cx="996635" cy="347792"/>
        </p:xfrm>
        <a:graphic>
          <a:graphicData uri="http://schemas.openxmlformats.org/presentationml/2006/ole">
            <mc:AlternateContent xmlns:mc="http://schemas.openxmlformats.org/markup-compatibility/2006">
              <mc:Choice xmlns:v="urn:schemas-microsoft-com:vml" Requires="v">
                <p:oleObj spid="_x0000_s532067" name="公式" r:id="rId6" imgW="507960" imgH="177480" progId="Equation.3">
                  <p:embed/>
                </p:oleObj>
              </mc:Choice>
              <mc:Fallback>
                <p:oleObj name="公式" r:id="rId6" imgW="507960" imgH="177480" progId="Equation.3">
                  <p:embed/>
                  <p:pic>
                    <p:nvPicPr>
                      <p:cNvPr id="8" name="对象 7"/>
                      <p:cNvPicPr>
                        <a:picLocks noChangeAspect="1" noChangeArrowheads="1"/>
                      </p:cNvPicPr>
                      <p:nvPr/>
                    </p:nvPicPr>
                    <p:blipFill>
                      <a:blip r:embed="rId7"/>
                      <a:srcRect/>
                      <a:stretch>
                        <a:fillRect/>
                      </a:stretch>
                    </p:blipFill>
                    <p:spPr bwMode="auto">
                      <a:xfrm>
                        <a:off x="1331639" y="5139030"/>
                        <a:ext cx="996635" cy="347792"/>
                      </a:xfrm>
                      <a:prstGeom prst="rect">
                        <a:avLst/>
                      </a:prstGeom>
                      <a:noFill/>
                      <a:ln>
                        <a:noFill/>
                      </a:ln>
                      <a:extLst/>
                    </p:spPr>
                  </p:pic>
                </p:oleObj>
              </mc:Fallback>
            </mc:AlternateContent>
          </a:graphicData>
        </a:graphic>
      </p:graphicFrame>
      <p:sp>
        <p:nvSpPr>
          <p:cNvPr id="15" name="矩形 14"/>
          <p:cNvSpPr/>
          <p:nvPr/>
        </p:nvSpPr>
        <p:spPr>
          <a:xfrm>
            <a:off x="601273" y="5733256"/>
            <a:ext cx="4379725" cy="461665"/>
          </a:xfrm>
          <a:prstGeom prst="rect">
            <a:avLst/>
          </a:prstGeom>
        </p:spPr>
        <p:txBody>
          <a:bodyPr wrap="none">
            <a:spAutoFit/>
          </a:bodyPr>
          <a:lstStyle/>
          <a:p>
            <a:r>
              <a:rPr lang="en-US" altLang="zh-CN" dirty="0" smtClean="0">
                <a:latin typeface="等线 Light" panose="02010600030101010101" pitchFamily="2" charset="-122"/>
                <a:ea typeface="等线 Light" panose="02010600030101010101" pitchFamily="2" charset="-122"/>
              </a:rPr>
              <a:t>(The </a:t>
            </a:r>
            <a:r>
              <a:rPr lang="en-US" altLang="zh-CN" dirty="0">
                <a:latin typeface="等线 Light" panose="02010600030101010101" pitchFamily="2" charset="-122"/>
                <a:ea typeface="等线 Light" panose="02010600030101010101" pitchFamily="2" charset="-122"/>
              </a:rPr>
              <a:t>law of causality and </a:t>
            </a:r>
            <a:r>
              <a:rPr lang="en-US" altLang="zh-CN" dirty="0" smtClean="0">
                <a:latin typeface="等线 Light" panose="02010600030101010101" pitchFamily="2" charset="-122"/>
                <a:ea typeface="等线 Light" panose="02010600030101010101" pitchFamily="2" charset="-122"/>
              </a:rPr>
              <a:t>effect) </a:t>
            </a:r>
            <a:endParaRPr lang="zh-CN" altLang="en-US" dirty="0">
              <a:latin typeface="等线 Light" panose="02010600030101010101" pitchFamily="2" charset="-122"/>
              <a:ea typeface="等线 Light" panose="02010600030101010101" pitchFamily="2" charset="-122"/>
            </a:endParaRPr>
          </a:p>
        </p:txBody>
      </p:sp>
      <p:graphicFrame>
        <p:nvGraphicFramePr>
          <p:cNvPr id="9" name="对象 8"/>
          <p:cNvGraphicFramePr>
            <a:graphicFrameLocks noGrp="1" noChangeAspect="1"/>
          </p:cNvGraphicFramePr>
          <p:nvPr>
            <p:extLst>
              <p:ext uri="{D42A27DB-BD31-4B8C-83A1-F6EECF244321}">
                <p14:modId xmlns:p14="http://schemas.microsoft.com/office/powerpoint/2010/main" val="2710839392"/>
              </p:ext>
            </p:extLst>
          </p:nvPr>
        </p:nvGraphicFramePr>
        <p:xfrm>
          <a:off x="3265569" y="5047968"/>
          <a:ext cx="2800350" cy="463550"/>
        </p:xfrm>
        <a:graphic>
          <a:graphicData uri="http://schemas.openxmlformats.org/presentationml/2006/ole">
            <mc:AlternateContent xmlns:mc="http://schemas.openxmlformats.org/markup-compatibility/2006">
              <mc:Choice xmlns:v="urn:schemas-microsoft-com:vml" Requires="v">
                <p:oleObj spid="_x0000_s532068" name="Equation" r:id="rId8" imgW="1460160" imgH="241200" progId="Equation.DSMT4">
                  <p:embed/>
                </p:oleObj>
              </mc:Choice>
              <mc:Fallback>
                <p:oleObj name="Equation" r:id="rId8" imgW="1460160" imgH="241200" progId="Equation.DSMT4">
                  <p:embed/>
                  <p:pic>
                    <p:nvPicPr>
                      <p:cNvPr id="9" name="对象 8"/>
                      <p:cNvPicPr>
                        <a:picLocks noGrp="1" noChangeAspect="1" noChangeArrowheads="1"/>
                      </p:cNvPicPr>
                      <p:nvPr/>
                    </p:nvPicPr>
                    <p:blipFill>
                      <a:blip r:embed="rId9"/>
                      <a:srcRect/>
                      <a:stretch>
                        <a:fillRect/>
                      </a:stretch>
                    </p:blipFill>
                    <p:spPr bwMode="auto">
                      <a:xfrm>
                        <a:off x="3265569" y="5047968"/>
                        <a:ext cx="2800350" cy="463550"/>
                      </a:xfrm>
                      <a:prstGeom prst="rect">
                        <a:avLst/>
                      </a:prstGeom>
                      <a:noFill/>
                      <a:ln>
                        <a:noFill/>
                      </a:ln>
                    </p:spPr>
                  </p:pic>
                </p:oleObj>
              </mc:Fallback>
            </mc:AlternateContent>
          </a:graphicData>
        </a:graphic>
      </p:graphicFrame>
      <p:graphicFrame>
        <p:nvGraphicFramePr>
          <p:cNvPr id="10" name="对象 9"/>
          <p:cNvGraphicFramePr>
            <a:graphicFrameLocks noGrp="1" noChangeAspect="1"/>
          </p:cNvGraphicFramePr>
          <p:nvPr>
            <p:extLst/>
          </p:nvPr>
        </p:nvGraphicFramePr>
        <p:xfrm>
          <a:off x="2987824" y="2349569"/>
          <a:ext cx="2462535" cy="497216"/>
        </p:xfrm>
        <a:graphic>
          <a:graphicData uri="http://schemas.openxmlformats.org/presentationml/2006/ole">
            <mc:AlternateContent xmlns:mc="http://schemas.openxmlformats.org/markup-compatibility/2006">
              <mc:Choice xmlns:v="urn:schemas-microsoft-com:vml" Requires="v">
                <p:oleObj spid="_x0000_s532069" name="公式" r:id="rId10" imgW="1193760" imgH="241200" progId="Equation.3">
                  <p:embed/>
                </p:oleObj>
              </mc:Choice>
              <mc:Fallback>
                <p:oleObj name="公式" r:id="rId10" imgW="1193760" imgH="241200" progId="Equation.3">
                  <p:embed/>
                  <p:pic>
                    <p:nvPicPr>
                      <p:cNvPr id="10" name="对象 9"/>
                      <p:cNvPicPr>
                        <a:picLocks noGrp="1" noChangeAspect="1" noChangeArrowheads="1"/>
                      </p:cNvPicPr>
                      <p:nvPr/>
                    </p:nvPicPr>
                    <p:blipFill>
                      <a:blip r:embed="rId11"/>
                      <a:srcRect/>
                      <a:stretch>
                        <a:fillRect/>
                      </a:stretch>
                    </p:blipFill>
                    <p:spPr bwMode="auto">
                      <a:xfrm>
                        <a:off x="2987824" y="2349569"/>
                        <a:ext cx="2462535" cy="497216"/>
                      </a:xfrm>
                      <a:prstGeom prst="rect">
                        <a:avLst/>
                      </a:prstGeom>
                      <a:noFill/>
                      <a:ln>
                        <a:noFill/>
                      </a:ln>
                      <a:extLst/>
                    </p:spPr>
                  </p:pic>
                </p:oleObj>
              </mc:Fallback>
            </mc:AlternateContent>
          </a:graphicData>
        </a:graphic>
      </p:graphicFrame>
      <p:sp>
        <p:nvSpPr>
          <p:cNvPr id="11" name="TextBox 10"/>
          <p:cNvSpPr txBox="1"/>
          <p:nvPr/>
        </p:nvSpPr>
        <p:spPr>
          <a:xfrm>
            <a:off x="6469309" y="5064377"/>
            <a:ext cx="1994457" cy="461665"/>
          </a:xfrm>
          <a:prstGeom prst="rect">
            <a:avLst/>
          </a:prstGeom>
          <a:noFill/>
        </p:spPr>
        <p:txBody>
          <a:bodyPr wrap="none" rtlCol="0">
            <a:spAutoFit/>
          </a:bodyPr>
          <a:lstStyle/>
          <a:p>
            <a:r>
              <a:rPr lang="en-US" altLang="zh-CN" dirty="0" smtClean="0">
                <a:latin typeface="等线 Light" panose="02010600030101010101" pitchFamily="2" charset="-122"/>
                <a:ea typeface="等线 Light" panose="02010600030101010101" pitchFamily="2" charset="-122"/>
              </a:rPr>
              <a:t>when </a:t>
            </a:r>
            <a:r>
              <a:rPr lang="en-US" altLang="zh-CN" dirty="0" smtClean="0">
                <a:latin typeface="等线 Light" panose="02010600030101010101" pitchFamily="2" charset="-122"/>
                <a:ea typeface="等线 Light" panose="02010600030101010101" pitchFamily="2" charset="-122"/>
                <a:sym typeface="Symbol"/>
              </a:rPr>
              <a:t></a:t>
            </a:r>
            <a:r>
              <a:rPr lang="en-US" altLang="zh-CN" baseline="-25000" dirty="0" smtClean="0">
                <a:latin typeface="等线 Light" panose="02010600030101010101" pitchFamily="2" charset="-122"/>
                <a:ea typeface="等线 Light" panose="02010600030101010101" pitchFamily="2" charset="-122"/>
                <a:sym typeface="Symbol"/>
              </a:rPr>
              <a:t>2</a:t>
            </a:r>
            <a:r>
              <a:rPr lang="en-US" altLang="zh-CN" dirty="0" smtClean="0">
                <a:latin typeface="等线 Light" panose="02010600030101010101" pitchFamily="2" charset="-122"/>
                <a:ea typeface="等线 Light" panose="02010600030101010101" pitchFamily="2" charset="-122"/>
                <a:sym typeface="Symbol"/>
              </a:rPr>
              <a:t></a:t>
            </a:r>
            <a:r>
              <a:rPr lang="en-US" altLang="zh-CN" dirty="0" smtClean="0">
                <a:latin typeface="等线 Light" panose="02010600030101010101" pitchFamily="2" charset="-122"/>
                <a:ea typeface="等线 Light" panose="02010600030101010101" pitchFamily="2" charset="-122"/>
              </a:rPr>
              <a:t>  </a:t>
            </a:r>
            <a:endParaRPr lang="zh-CN" altLang="en-US"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95566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
          <p:cNvSpPr>
            <a:spLocks noChangeArrowheads="1"/>
          </p:cNvSpPr>
          <p:nvPr/>
        </p:nvSpPr>
        <p:spPr bwMode="auto">
          <a:xfrm>
            <a:off x="440935" y="4251949"/>
            <a:ext cx="850042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altLang="zh-CN" dirty="0">
                <a:solidFill>
                  <a:srgbClr val="000000"/>
                </a:solidFill>
                <a:latin typeface="等线" panose="02010600030101010101" pitchFamily="2" charset="-122"/>
                <a:ea typeface="等线" panose="02010600030101010101" pitchFamily="2" charset="-122"/>
              </a:rPr>
              <a:t>Molecular physics</a:t>
            </a:r>
          </a:p>
          <a:p>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IR absorption at resonant frequency of the vibrational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modes</a:t>
            </a:r>
          </a:p>
          <a:p>
            <a:endParaRPr kumimoji="0" lang="en-US" altLang="zh-CN" b="1" dirty="0" smtClean="0">
              <a:solidFill>
                <a:srgbClr val="000000"/>
              </a:solidFill>
              <a:latin typeface="等线 Light" panose="02010600030101010101" pitchFamily="2" charset="-122"/>
              <a:ea typeface="等线 Light" panose="02010600030101010101" pitchFamily="2" charset="-122"/>
              <a:cs typeface="Times New Roman" pitchFamily="18" charset="0"/>
            </a:endParaRPr>
          </a:p>
          <a:p>
            <a:r>
              <a:rPr kumimoji="0" lang="en-US" altLang="zh-CN" dirty="0" smtClean="0">
                <a:solidFill>
                  <a:srgbClr val="000000"/>
                </a:solidFill>
                <a:latin typeface="等线" panose="02010600030101010101" pitchFamily="2" charset="-122"/>
                <a:ea typeface="等线" panose="02010600030101010101" pitchFamily="2" charset="-122"/>
                <a:cs typeface="Times New Roman" pitchFamily="18" charset="0"/>
              </a:rPr>
              <a:t>Ionic </a:t>
            </a:r>
            <a:r>
              <a:rPr kumimoji="0" lang="en-US" altLang="zh-CN" dirty="0">
                <a:solidFill>
                  <a:srgbClr val="000000"/>
                </a:solidFill>
                <a:latin typeface="等线" panose="02010600030101010101" pitchFamily="2" charset="-122"/>
                <a:ea typeface="等线" panose="02010600030101010101" pitchFamily="2" charset="-122"/>
                <a:cs typeface="Times New Roman" pitchFamily="18" charset="0"/>
              </a:rPr>
              <a:t>crystals</a:t>
            </a:r>
          </a:p>
          <a:p>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IR absorption at frequency of optically-active lattice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vibrations i.e</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the transverse optic (TO) phonons</a:t>
            </a:r>
            <a:endParaRPr kumimoji="0" lang="zh-CN" altLang="en-US" dirty="0">
              <a:solidFill>
                <a:srgbClr val="000000"/>
              </a:solidFill>
              <a:latin typeface="等线 Light" panose="02010600030101010101" pitchFamily="2" charset="-122"/>
              <a:ea typeface="等线 Light" panose="02010600030101010101" pitchFamily="2" charset="-122"/>
              <a:cs typeface="Times New Roman" pitchFamily="18" charset="0"/>
            </a:endParaRPr>
          </a:p>
        </p:txBody>
      </p:sp>
      <p:sp>
        <p:nvSpPr>
          <p:cNvPr id="8195" name="矩形 2"/>
          <p:cNvSpPr>
            <a:spLocks noChangeArrowheads="1"/>
          </p:cNvSpPr>
          <p:nvPr/>
        </p:nvSpPr>
        <p:spPr bwMode="auto">
          <a:xfrm>
            <a:off x="1966912" y="656692"/>
            <a:ext cx="47259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4000" dirty="0">
                <a:solidFill>
                  <a:srgbClr val="0070C0"/>
                </a:solidFill>
                <a:latin typeface="等线 Light" panose="02010600030101010101" pitchFamily="2" charset="-122"/>
                <a:ea typeface="等线 Light" panose="02010600030101010101" pitchFamily="2" charset="-122"/>
              </a:rPr>
              <a:t>Vibrational oscillators</a:t>
            </a:r>
            <a:endParaRPr kumimoji="0" lang="zh-CN" altLang="en-US" sz="4000" dirty="0">
              <a:solidFill>
                <a:srgbClr val="0070C0"/>
              </a:solidFill>
              <a:latin typeface="等线 Light" panose="02010600030101010101" pitchFamily="2" charset="-122"/>
              <a:ea typeface="等线 Light" panose="02010600030101010101" pitchFamily="2" charset="-122"/>
            </a:endParaRPr>
          </a:p>
        </p:txBody>
      </p:sp>
      <p:pic>
        <p:nvPicPr>
          <p:cNvPr id="8196" name="Picture 8" descr="msotw9_temp0"/>
          <p:cNvPicPr>
            <a:picLocks noChangeAspect="1" noChangeArrowheads="1"/>
          </p:cNvPicPr>
          <p:nvPr/>
        </p:nvPicPr>
        <p:blipFill>
          <a:blip r:embed="rId4" cstate="print">
            <a:lum bright="-12000"/>
            <a:extLst>
              <a:ext uri="{28A0092B-C50C-407E-A947-70E740481C1C}">
                <a14:useLocalDpi xmlns:a14="http://schemas.microsoft.com/office/drawing/2010/main" val="0"/>
              </a:ext>
            </a:extLst>
          </a:blip>
          <a:srcRect/>
          <a:stretch>
            <a:fillRect/>
          </a:stretch>
        </p:blipFill>
        <p:spPr bwMode="auto">
          <a:xfrm>
            <a:off x="467544" y="1620400"/>
            <a:ext cx="3099829" cy="26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p:cNvSpPr txBox="1">
            <a:spLocks noChangeArrowheads="1"/>
          </p:cNvSpPr>
          <p:nvPr/>
        </p:nvSpPr>
        <p:spPr bwMode="auto">
          <a:xfrm>
            <a:off x="3743325" y="1604672"/>
            <a:ext cx="507714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spcBef>
                <a:spcPts val="0"/>
              </a:spcBef>
              <a:spcAft>
                <a:spcPts val="0"/>
              </a:spcAft>
              <a:defRPr/>
            </a:pPr>
            <a:r>
              <a:rPr kumimoji="0" lang="en-US" altLang="zh-CN" kern="0" dirty="0" smtClean="0">
                <a:solidFill>
                  <a:srgbClr val="000000"/>
                </a:solidFill>
                <a:latin typeface="等线 Light" panose="02010600030101010101" pitchFamily="2" charset="-122"/>
                <a:ea typeface="等线 Light" panose="02010600030101010101" pitchFamily="2" charset="-122"/>
                <a:cs typeface="Times New Roman" pitchFamily="18" charset="0"/>
              </a:rPr>
              <a:t>Classical model of a polar molecule (an ionic optical medium)</a:t>
            </a:r>
          </a:p>
        </p:txBody>
      </p:sp>
      <p:graphicFrame>
        <p:nvGraphicFramePr>
          <p:cNvPr id="8198" name="对象 5"/>
          <p:cNvGraphicFramePr>
            <a:graphicFrameLocks noChangeAspect="1"/>
          </p:cNvGraphicFramePr>
          <p:nvPr>
            <p:extLst>
              <p:ext uri="{D42A27DB-BD31-4B8C-83A1-F6EECF244321}">
                <p14:modId xmlns:p14="http://schemas.microsoft.com/office/powerpoint/2010/main" val="3172775144"/>
              </p:ext>
            </p:extLst>
          </p:nvPr>
        </p:nvGraphicFramePr>
        <p:xfrm>
          <a:off x="3756428" y="3262934"/>
          <a:ext cx="1804987" cy="1185862"/>
        </p:xfrm>
        <a:graphic>
          <a:graphicData uri="http://schemas.openxmlformats.org/presentationml/2006/ole">
            <mc:AlternateContent xmlns:mc="http://schemas.openxmlformats.org/markup-compatibility/2006">
              <mc:Choice xmlns:v="urn:schemas-microsoft-com:vml" Requires="v">
                <p:oleObj spid="_x0000_s509358" name="Equation" r:id="rId5" imgW="698400" imgH="469800" progId="Equation.DSMT4">
                  <p:embed/>
                </p:oleObj>
              </mc:Choice>
              <mc:Fallback>
                <p:oleObj name="Equation" r:id="rId5" imgW="698400" imgH="469800" progId="Equation.DSMT4">
                  <p:embed/>
                  <p:pic>
                    <p:nvPicPr>
                      <p:cNvPr id="8198" name="对象 5"/>
                      <p:cNvPicPr>
                        <a:picLocks noChangeAspect="1" noChangeArrowheads="1"/>
                      </p:cNvPicPr>
                      <p:nvPr/>
                    </p:nvPicPr>
                    <p:blipFill>
                      <a:blip r:embed="rId6"/>
                      <a:srcRect/>
                      <a:stretch>
                        <a:fillRect/>
                      </a:stretch>
                    </p:blipFill>
                    <p:spPr bwMode="auto">
                      <a:xfrm>
                        <a:off x="3756428" y="3262934"/>
                        <a:ext cx="1804987" cy="1185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2843" name="Picture 17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1761108"/>
            <a:ext cx="3099829" cy="2315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2092932263"/>
              </p:ext>
            </p:extLst>
          </p:nvPr>
        </p:nvGraphicFramePr>
        <p:xfrm>
          <a:off x="6444208" y="3674168"/>
          <a:ext cx="1782198" cy="432048"/>
        </p:xfrm>
        <a:graphic>
          <a:graphicData uri="http://schemas.openxmlformats.org/presentationml/2006/ole">
            <mc:AlternateContent xmlns:mc="http://schemas.openxmlformats.org/markup-compatibility/2006">
              <mc:Choice xmlns:v="urn:schemas-microsoft-com:vml" Requires="v">
                <p:oleObj spid="_x0000_s509359" name="公式" r:id="rId8" imgW="838080" imgH="203040" progId="Equation.3">
                  <p:embed/>
                </p:oleObj>
              </mc:Choice>
              <mc:Fallback>
                <p:oleObj name="公式" r:id="rId8" imgW="838080" imgH="203040" progId="Equation.3">
                  <p:embed/>
                  <p:pic>
                    <p:nvPicPr>
                      <p:cNvPr id="2" name="对象 1"/>
                      <p:cNvPicPr/>
                      <p:nvPr/>
                    </p:nvPicPr>
                    <p:blipFill>
                      <a:blip r:embed="rId9"/>
                      <a:stretch>
                        <a:fillRect/>
                      </a:stretch>
                    </p:blipFill>
                    <p:spPr>
                      <a:xfrm>
                        <a:off x="6444208" y="3674168"/>
                        <a:ext cx="1782198" cy="432048"/>
                      </a:xfrm>
                      <a:prstGeom prst="rect">
                        <a:avLst/>
                      </a:prstGeom>
                      <a:noFill/>
                      <a:ln>
                        <a:solidFill>
                          <a:srgbClr val="C00000"/>
                        </a:solidFill>
                      </a:ln>
                    </p:spPr>
                  </p:pic>
                </p:oleObj>
              </mc:Fallback>
            </mc:AlternateContent>
          </a:graphicData>
        </a:graphic>
      </p:graphicFrame>
      <p:sp>
        <p:nvSpPr>
          <p:cNvPr id="3" name="矩形 2"/>
          <p:cNvSpPr/>
          <p:nvPr/>
        </p:nvSpPr>
        <p:spPr>
          <a:xfrm>
            <a:off x="3743325" y="2688257"/>
            <a:ext cx="2906565" cy="461665"/>
          </a:xfrm>
          <a:prstGeom prst="rect">
            <a:avLst/>
          </a:prstGeom>
        </p:spPr>
        <p:txBody>
          <a:bodyPr wrap="none">
            <a:spAutoFit/>
          </a:bodyPr>
          <a:lstStyle/>
          <a:p>
            <a:r>
              <a:rPr kumimoji="0" lang="en-US" altLang="zh-CN" b="1" dirty="0">
                <a:latin typeface="等线 Light" panose="02010600030101010101" pitchFamily="2" charset="-122"/>
                <a:ea typeface="等线 Light" panose="02010600030101010101" pitchFamily="2" charset="-122"/>
                <a:cs typeface="Times New Roman" panose="02020603050405020304" pitchFamily="18" charset="0"/>
              </a:rPr>
              <a:t>Vibrational oscillators</a:t>
            </a:r>
            <a:endParaRPr kumimoji="0" lang="zh-CN" altLang="en-US" b="1" dirty="0">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620183374"/>
              </p:ext>
            </p:extLst>
          </p:nvPr>
        </p:nvGraphicFramePr>
        <p:xfrm>
          <a:off x="4559300" y="2451100"/>
          <a:ext cx="914400" cy="198438"/>
        </p:xfrm>
        <a:graphic>
          <a:graphicData uri="http://schemas.openxmlformats.org/presentationml/2006/ole">
            <mc:AlternateContent xmlns:mc="http://schemas.openxmlformats.org/markup-compatibility/2006">
              <mc:Choice xmlns:v="urn:schemas-microsoft-com:vml" Requires="v">
                <p:oleObj spid="_x0000_s509360" name="Equation" r:id="rId10" imgW="914400" imgH="198720" progId="Equation.DSMT4">
                  <p:embed/>
                </p:oleObj>
              </mc:Choice>
              <mc:Fallback>
                <p:oleObj name="Equation" r:id="rId10" imgW="914400" imgH="198720" progId="Equation.DSMT4">
                  <p:embed/>
                  <p:pic>
                    <p:nvPicPr>
                      <p:cNvPr id="0" name=""/>
                      <p:cNvPicPr/>
                      <p:nvPr/>
                    </p:nvPicPr>
                    <p:blipFill>
                      <a:blip r:embed="rId11"/>
                      <a:stretch>
                        <a:fillRect/>
                      </a:stretch>
                    </p:blipFill>
                    <p:spPr>
                      <a:xfrm>
                        <a:off x="4559300" y="24511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631233418"/>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8" name="Rectangle 1028"/>
          <p:cNvSpPr>
            <a:spLocks noChangeArrowheads="1"/>
          </p:cNvSpPr>
          <p:nvPr/>
        </p:nvSpPr>
        <p:spPr bwMode="auto">
          <a:xfrm>
            <a:off x="504825" y="3064129"/>
            <a:ext cx="82438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742950" lvl="1" indent="-285750" algn="just">
              <a:lnSpc>
                <a:spcPct val="90000"/>
              </a:lnSpc>
              <a:spcBef>
                <a:spcPct val="20000"/>
              </a:spcBef>
              <a:buClr>
                <a:srgbClr val="FF3300"/>
              </a:buClr>
              <a:buSzPct val="85000"/>
              <a:buFont typeface="Wingdings" pitchFamily="2" charset="2"/>
              <a:buNone/>
            </a:pPr>
            <a:r>
              <a:rPr lang="en-US" altLang="zh-CN" dirty="0">
                <a:latin typeface="等线 Light" panose="02010600030101010101" pitchFamily="2" charset="-122"/>
                <a:ea typeface="等线 Light" panose="02010600030101010101" pitchFamily="2" charset="-122"/>
                <a:cs typeface="Times New Roman" panose="02020603050405020304" pitchFamily="18" charset="0"/>
              </a:rPr>
              <a:t>ii. </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Convergent </a:t>
            </a:r>
            <a:r>
              <a:rPr lang="zh-CN" altLang="en-US" dirty="0" smtClean="0">
                <a:latin typeface="等线 Light" panose="02010600030101010101" pitchFamily="2" charset="-122"/>
                <a:ea typeface="等线 Light" panose="02010600030101010101" pitchFamily="2" charset="-122"/>
                <a:cs typeface="Times New Roman" panose="02020603050405020304" pitchFamily="18" charset="0"/>
              </a:rPr>
              <a:t>：</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when</a:t>
            </a:r>
            <a:r>
              <a:rPr lang="zh-CN" altLang="en-US" dirty="0" smtClean="0">
                <a:latin typeface="等线 Light" panose="02010600030101010101" pitchFamily="2" charset="-122"/>
                <a:ea typeface="等线 Light" panose="02010600030101010101" pitchFamily="2" charset="-122"/>
                <a:cs typeface="Times New Roman" panose="02020603050405020304" pitchFamily="18" charset="0"/>
              </a:rPr>
              <a:t> </a:t>
            </a:r>
            <a:r>
              <a:rPr lang="zh-CN" altLang="en-US"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a:t>
            </a:r>
            <a:r>
              <a:rPr lang="zh-CN" altLang="en-US" i="1"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a:t>
            </a:r>
            <a:r>
              <a:rPr lang="zh-CN" altLang="en-US" dirty="0">
                <a:latin typeface="等线 Light" panose="02010600030101010101" pitchFamily="2" charset="-122"/>
                <a:ea typeface="等线 Light" panose="02010600030101010101" pitchFamily="2" charset="-122"/>
                <a:cs typeface="Times New Roman" panose="02020603050405020304" pitchFamily="18" charset="0"/>
              </a:rPr>
              <a:t> </a:t>
            </a:r>
            <a:r>
              <a:rPr lang="zh-CN" altLang="en-US"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a:t>
            </a:r>
            <a:r>
              <a:rPr lang="zh-CN" altLang="en-US" dirty="0">
                <a:latin typeface="等线 Light" panose="02010600030101010101" pitchFamily="2" charset="-122"/>
                <a:ea typeface="等线 Light" panose="02010600030101010101" pitchFamily="2" charset="-122"/>
                <a:cs typeface="Times New Roman" panose="02020603050405020304" pitchFamily="18" charset="0"/>
              </a:rPr>
              <a:t> 时</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a:t>
            </a:r>
            <a:r>
              <a:rPr lang="en-US" altLang="zh-CN" i="1" dirty="0">
                <a:latin typeface="等线 Light" panose="02010600030101010101" pitchFamily="2" charset="-122"/>
                <a:ea typeface="等线 Light" panose="02010600030101010101" pitchFamily="2" charset="-122"/>
                <a:cs typeface="Times New Roman" panose="02020603050405020304" pitchFamily="18" charset="0"/>
              </a:rPr>
              <a:t>G</a:t>
            </a:r>
            <a:r>
              <a:rPr lang="en-US" altLang="zh-CN" i="1" dirty="0" smtClean="0">
                <a:latin typeface="等线 Light" panose="02010600030101010101" pitchFamily="2" charset="-122"/>
                <a:ea typeface="等线 Light" panose="02010600030101010101" pitchFamily="2" charset="-122"/>
                <a:cs typeface="Times New Roman" panose="02020603050405020304" pitchFamily="18" charset="0"/>
              </a:rPr>
              <a:t>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a:t>
            </a:r>
            <a:r>
              <a:rPr lang="en-US" altLang="zh-CN" i="1"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 </a:t>
            </a:r>
            <a:r>
              <a:rPr lang="zh-CN" altLang="en-US" dirty="0" smtClean="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0</a:t>
            </a:r>
            <a:r>
              <a:rPr lang="zh-CN" altLang="en-US" dirty="0">
                <a:latin typeface="等线 Light" panose="02010600030101010101" pitchFamily="2" charset="-122"/>
                <a:ea typeface="等线 Light" panose="02010600030101010101" pitchFamily="2" charset="-122"/>
                <a:cs typeface="Times New Roman" panose="02020603050405020304" pitchFamily="18" charset="0"/>
              </a:rPr>
              <a:t>，</a:t>
            </a:r>
          </a:p>
          <a:p>
            <a:pPr marL="742950" lvl="1" indent="-285750" algn="just">
              <a:lnSpc>
                <a:spcPct val="90000"/>
              </a:lnSpc>
              <a:spcBef>
                <a:spcPct val="20000"/>
              </a:spcBef>
              <a:buClr>
                <a:srgbClr val="FF3300"/>
              </a:buClr>
              <a:buSzPct val="85000"/>
              <a:buFont typeface="Wingdings" pitchFamily="2" charset="2"/>
              <a:buNone/>
            </a:pPr>
            <a:r>
              <a:rPr lang="zh-CN" altLang="en-US" dirty="0">
                <a:latin typeface="等线 Light" panose="02010600030101010101" pitchFamily="2" charset="-122"/>
                <a:ea typeface="等线 Light" panose="02010600030101010101" pitchFamily="2" charset="-122"/>
                <a:cs typeface="Times New Roman" panose="02020603050405020304" pitchFamily="18" charset="0"/>
              </a:rPr>
              <a:t>    </a:t>
            </a:r>
            <a:r>
              <a:rPr lang="en-US" altLang="zh-CN" i="1" dirty="0">
                <a:latin typeface="等线 Light" panose="02010600030101010101" pitchFamily="2" charset="-122"/>
                <a:ea typeface="等线 Light" panose="02010600030101010101" pitchFamily="2" charset="-122"/>
                <a:cs typeface="Times New Roman" panose="02020603050405020304" pitchFamily="18" charset="0"/>
              </a:rPr>
              <a:t>G</a:t>
            </a:r>
            <a:r>
              <a:rPr lang="en-US" altLang="zh-CN" i="1" dirty="0" smtClean="0">
                <a:latin typeface="等线 Light" panose="02010600030101010101" pitchFamily="2" charset="-122"/>
                <a:ea typeface="等线 Light" panose="02010600030101010101" pitchFamily="2" charset="-122"/>
                <a:cs typeface="Times New Roman" panose="02020603050405020304" pitchFamily="18" charset="0"/>
              </a:rPr>
              <a:t> </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a:t>
            </a:r>
            <a:r>
              <a:rPr lang="en-US" altLang="zh-CN" i="1"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a:t>
            </a:r>
            <a:r>
              <a:rPr lang="en-US" altLang="zh-CN" i="1"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a:t>
            </a:r>
            <a:r>
              <a:rPr lang="zh-CN" altLang="en-US"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在上半复平面内的无限半圆周上积分为</a:t>
            </a:r>
            <a:r>
              <a:rPr lang="en-US" altLang="zh-CN"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0</a:t>
            </a:r>
            <a:r>
              <a:rPr lang="zh-CN" altLang="en-US"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a:t>
            </a:r>
          </a:p>
        </p:txBody>
      </p:sp>
      <p:sp>
        <p:nvSpPr>
          <p:cNvPr id="502789" name="Rectangle 1029"/>
          <p:cNvSpPr>
            <a:spLocks noChangeArrowheads="1"/>
          </p:cNvSpPr>
          <p:nvPr/>
        </p:nvSpPr>
        <p:spPr bwMode="auto">
          <a:xfrm>
            <a:off x="504825" y="692149"/>
            <a:ext cx="7772400" cy="64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a:lnSpc>
                <a:spcPct val="90000"/>
              </a:lnSpc>
              <a:spcBef>
                <a:spcPct val="20000"/>
              </a:spcBef>
              <a:buClr>
                <a:srgbClr val="000C0C"/>
              </a:buClr>
              <a:buSzPct val="85000"/>
            </a:pPr>
            <a:r>
              <a:rPr lang="zh-CN" altLang="en-US" sz="4000" dirty="0" smtClean="0">
                <a:solidFill>
                  <a:srgbClr val="0070C0"/>
                </a:solidFill>
                <a:latin typeface="楷体_GB2312" pitchFamily="49" charset="-122"/>
                <a:ea typeface="等线 Light" panose="02010600030101010101" pitchFamily="2" charset="-122"/>
              </a:rPr>
              <a:t>响应函数性质：</a:t>
            </a:r>
            <a:r>
              <a:rPr lang="en-US" altLang="zh-CN" sz="4000" dirty="0" smtClean="0">
                <a:solidFill>
                  <a:srgbClr val="0070C0"/>
                </a:solidFill>
                <a:latin typeface="等线 Light" panose="02010600030101010101" pitchFamily="2" charset="-122"/>
                <a:ea typeface="等线 Light" panose="02010600030101010101" pitchFamily="2" charset="-122"/>
              </a:rPr>
              <a:t>Lorentz</a:t>
            </a:r>
            <a:r>
              <a:rPr lang="zh-CN" altLang="en-US" sz="4000" dirty="0" smtClean="0">
                <a:solidFill>
                  <a:srgbClr val="0070C0"/>
                </a:solidFill>
                <a:latin typeface="楷体_GB2312" pitchFamily="49" charset="-122"/>
                <a:ea typeface="等线 Light" panose="02010600030101010101" pitchFamily="2" charset="-122"/>
              </a:rPr>
              <a:t>模型</a:t>
            </a:r>
            <a:endParaRPr lang="zh-CN" altLang="en-US" sz="4000" dirty="0">
              <a:solidFill>
                <a:srgbClr val="0070C0"/>
              </a:solidFill>
              <a:latin typeface="楷体_GB2312" pitchFamily="49" charset="-122"/>
              <a:ea typeface="等线 Light" panose="02010600030101010101" pitchFamily="2" charset="-122"/>
            </a:endParaRPr>
          </a:p>
        </p:txBody>
      </p:sp>
      <p:sp>
        <p:nvSpPr>
          <p:cNvPr id="502791" name="Rectangle 1031"/>
          <p:cNvSpPr>
            <a:spLocks noChangeArrowheads="1"/>
          </p:cNvSpPr>
          <p:nvPr/>
        </p:nvSpPr>
        <p:spPr bwMode="auto">
          <a:xfrm>
            <a:off x="491442" y="1771521"/>
            <a:ext cx="7973119"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lnSpc>
                <a:spcPct val="90000"/>
              </a:lnSpc>
              <a:spcBef>
                <a:spcPct val="20000"/>
              </a:spcBef>
              <a:buClr>
                <a:srgbClr val="000C0C"/>
              </a:buClr>
              <a:buSzPct val="85000"/>
              <a:buFontTx/>
              <a:buChar char="•"/>
            </a:pPr>
            <a:r>
              <a:rPr lang="zh-CN" altLang="en-US" sz="2800" dirty="0">
                <a:latin typeface="等线 Light" panose="02010600030101010101" pitchFamily="2" charset="-122"/>
                <a:ea typeface="等线 Light" panose="02010600030101010101" pitchFamily="2" charset="-122"/>
                <a:cs typeface="Times New Roman" panose="02020603050405020304" pitchFamily="18" charset="0"/>
              </a:rPr>
              <a:t>在</a:t>
            </a:r>
            <a:r>
              <a:rPr lang="zh-CN" altLang="en-US" sz="2800" dirty="0" smtClean="0">
                <a:latin typeface="等线 Light" panose="02010600030101010101" pitchFamily="2" charset="-122"/>
                <a:ea typeface="等线 Light" panose="02010600030101010101" pitchFamily="2" charset="-122"/>
                <a:cs typeface="Times New Roman" panose="02020603050405020304" pitchFamily="18" charset="0"/>
              </a:rPr>
              <a:t> </a:t>
            </a:r>
            <a:r>
              <a:rPr lang="zh-CN" altLang="en-US" sz="2800" i="1"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 </a:t>
            </a:r>
            <a:r>
              <a:rPr lang="zh-CN" altLang="en-US" sz="2800"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的</a:t>
            </a:r>
            <a:r>
              <a:rPr lang="zh-CN" altLang="en-US" sz="2800" dirty="0" smtClean="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复平面</a:t>
            </a:r>
            <a:endParaRPr lang="zh-CN" altLang="en-US" sz="2800"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endParaRPr>
          </a:p>
        </p:txBody>
      </p:sp>
      <p:sp>
        <p:nvSpPr>
          <p:cNvPr id="502792" name="Rectangle 1032"/>
          <p:cNvSpPr>
            <a:spLocks noChangeArrowheads="1"/>
          </p:cNvSpPr>
          <p:nvPr/>
        </p:nvSpPr>
        <p:spPr bwMode="auto">
          <a:xfrm>
            <a:off x="591801" y="4147785"/>
            <a:ext cx="7772399"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lnSpc>
                <a:spcPct val="90000"/>
              </a:lnSpc>
              <a:spcBef>
                <a:spcPct val="20000"/>
              </a:spcBef>
              <a:buClr>
                <a:srgbClr val="FF3300"/>
              </a:buClr>
              <a:buSzPct val="85000"/>
              <a:buFont typeface="Wingdings" pitchFamily="2" charset="2"/>
              <a:buNone/>
            </a:pP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	iii. Parity: </a:t>
            </a:r>
            <a:r>
              <a:rPr lang="en-US" altLang="zh-CN" i="1"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G</a:t>
            </a:r>
            <a:r>
              <a:rPr lang="en-US" altLang="zh-CN" baseline="30000" dirty="0" smtClean="0">
                <a:latin typeface="等线 Light" panose="02010600030101010101" pitchFamily="2" charset="-122"/>
                <a:ea typeface="等线 Light" panose="02010600030101010101" pitchFamily="2" charset="-122"/>
                <a:cs typeface="Times New Roman" panose="02020603050405020304" pitchFamily="18" charset="0"/>
              </a:rPr>
              <a:t>*</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a:t>
            </a:r>
            <a:r>
              <a:rPr lang="en-US" altLang="zh-CN" i="1"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a:t>
            </a:r>
            <a:r>
              <a:rPr lang="en-US" altLang="zh-CN" i="1" dirty="0">
                <a:latin typeface="等线 Light" panose="02010600030101010101" pitchFamily="2" charset="-122"/>
                <a:ea typeface="等线 Light" panose="02010600030101010101" pitchFamily="2" charset="-122"/>
                <a:cs typeface="Times New Roman" panose="02020603050405020304" pitchFamily="18" charset="0"/>
              </a:rPr>
              <a:t> </a:t>
            </a:r>
            <a:r>
              <a:rPr lang="en-US" altLang="zh-CN" i="1"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G</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a:t>
            </a:r>
            <a:r>
              <a:rPr lang="en-US" altLang="zh-CN" i="1"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a:t>
            </a:r>
          </a:p>
        </p:txBody>
      </p:sp>
      <p:sp>
        <p:nvSpPr>
          <p:cNvPr id="502793" name="Text Box 1033"/>
          <p:cNvSpPr txBox="1">
            <a:spLocks noChangeArrowheads="1"/>
          </p:cNvSpPr>
          <p:nvPr/>
        </p:nvSpPr>
        <p:spPr bwMode="auto">
          <a:xfrm>
            <a:off x="899592" y="4811289"/>
            <a:ext cx="70182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latin typeface="等线 Light" panose="02010600030101010101" pitchFamily="2" charset="-122"/>
                <a:ea typeface="等线 Light" panose="02010600030101010101" pitchFamily="2" charset="-122"/>
                <a:cs typeface="Times New Roman" panose="02020603050405020304" pitchFamily="18" charset="0"/>
              </a:rPr>
              <a:t>对实</a:t>
            </a:r>
            <a:r>
              <a:rPr lang="zh-CN" altLang="en-US" dirty="0" smtClean="0">
                <a:latin typeface="等线 Light" panose="02010600030101010101" pitchFamily="2" charset="-122"/>
                <a:ea typeface="等线 Light" panose="02010600030101010101" pitchFamily="2" charset="-122"/>
                <a:cs typeface="Times New Roman" panose="02020603050405020304" pitchFamily="18" charset="0"/>
              </a:rPr>
              <a:t>的</a:t>
            </a:r>
            <a:r>
              <a:rPr lang="en-US" altLang="zh-CN" i="1" dirty="0" smtClean="0">
                <a:latin typeface="等线 Light" panose="02010600030101010101" pitchFamily="2" charset="-122"/>
                <a:ea typeface="等线 Light" panose="02010600030101010101" pitchFamily="2" charset="-122"/>
                <a:cs typeface="Times New Roman" panose="02020603050405020304" pitchFamily="18" charset="0"/>
                <a:sym typeface="Symbol"/>
              </a:rPr>
              <a:t></a:t>
            </a:r>
            <a:r>
              <a:rPr lang="zh-CN" altLang="en-US" dirty="0" smtClean="0">
                <a:latin typeface="等线 Light" panose="02010600030101010101" pitchFamily="2" charset="-122"/>
                <a:ea typeface="等线 Light" panose="02010600030101010101" pitchFamily="2" charset="-122"/>
                <a:cs typeface="Times New Roman" panose="02020603050405020304" pitchFamily="18" charset="0"/>
              </a:rPr>
              <a:t>，复</a:t>
            </a:r>
            <a:r>
              <a:rPr lang="en-US" altLang="zh-CN" i="1" dirty="0" smtClean="0">
                <a:latin typeface="等线 Light" panose="02010600030101010101" pitchFamily="2" charset="-122"/>
                <a:ea typeface="等线 Light" panose="02010600030101010101" pitchFamily="2" charset="-122"/>
                <a:cs typeface="Times New Roman" panose="02020603050405020304" pitchFamily="18" charset="0"/>
              </a:rPr>
              <a:t>G</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a:t>
            </a:r>
            <a:r>
              <a:rPr lang="en-US" altLang="zh-CN" i="1" dirty="0" smtClean="0">
                <a:latin typeface="等线 Light" panose="02010600030101010101" pitchFamily="2" charset="-122"/>
                <a:ea typeface="等线 Light" panose="02010600030101010101" pitchFamily="2" charset="-122"/>
                <a:cs typeface="Times New Roman" panose="02020603050405020304" pitchFamily="18" charset="0"/>
                <a:sym typeface="Symbol"/>
              </a:rPr>
              <a:t></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a:t>
            </a:r>
            <a:r>
              <a:rPr lang="zh-CN" altLang="en-US" dirty="0">
                <a:latin typeface="等线 Light" panose="02010600030101010101" pitchFamily="2" charset="-122"/>
                <a:ea typeface="等线 Light" panose="02010600030101010101" pitchFamily="2" charset="-122"/>
                <a:cs typeface="Times New Roman" panose="02020603050405020304" pitchFamily="18" charset="0"/>
              </a:rPr>
              <a:t>的实部为偶函数，虚部为</a:t>
            </a:r>
            <a:r>
              <a:rPr lang="zh-CN" altLang="en-US" dirty="0" smtClean="0">
                <a:latin typeface="等线 Light" panose="02010600030101010101" pitchFamily="2" charset="-122"/>
                <a:ea typeface="等线 Light" panose="02010600030101010101" pitchFamily="2" charset="-122"/>
                <a:cs typeface="Times New Roman" panose="02020603050405020304" pitchFamily="18" charset="0"/>
              </a:rPr>
              <a:t>奇函数，如极化：</a:t>
            </a:r>
            <a:endParaRPr lang="zh-CN" altLang="en-US"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02794" name="Text Box 1034"/>
          <p:cNvSpPr txBox="1">
            <a:spLocks noChangeArrowheads="1"/>
          </p:cNvSpPr>
          <p:nvPr/>
        </p:nvSpPr>
        <p:spPr bwMode="auto">
          <a:xfrm>
            <a:off x="5800016" y="5268240"/>
            <a:ext cx="26645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i="1" dirty="0">
                <a:latin typeface="等线 Light" panose="02010600030101010101" pitchFamily="2" charset="-122"/>
                <a:ea typeface="等线 Light" panose="02010600030101010101" pitchFamily="2" charset="-122"/>
              </a:rPr>
              <a:t>f</a:t>
            </a:r>
            <a:r>
              <a:rPr lang="en-US" altLang="zh-CN" baseline="-25000" dirty="0">
                <a:latin typeface="等线 Light" panose="02010600030101010101" pitchFamily="2" charset="-122"/>
                <a:ea typeface="等线 Light" panose="02010600030101010101" pitchFamily="2" charset="-122"/>
              </a:rPr>
              <a:t>i</a:t>
            </a:r>
            <a:r>
              <a:rPr lang="en-US" altLang="zh-CN" dirty="0">
                <a:latin typeface="楷体_GB2312" pitchFamily="49" charset="-122"/>
                <a:ea typeface="等线 Light" panose="02010600030101010101" pitchFamily="2" charset="-122"/>
              </a:rPr>
              <a:t>---</a:t>
            </a:r>
            <a:r>
              <a:rPr lang="zh-CN" altLang="en-US" dirty="0">
                <a:latin typeface="楷体_GB2312" pitchFamily="49" charset="-122"/>
                <a:ea typeface="等线 Light" panose="02010600030101010101" pitchFamily="2" charset="-122"/>
              </a:rPr>
              <a:t>振子强度</a:t>
            </a:r>
            <a:endParaRPr lang="zh-CN" altLang="en-US" dirty="0">
              <a:latin typeface="等线 Light" panose="02010600030101010101" pitchFamily="2" charset="-122"/>
              <a:ea typeface="等线 Light" panose="02010600030101010101" pitchFamily="2" charset="-122"/>
            </a:endParaRPr>
          </a:p>
        </p:txBody>
      </p:sp>
      <p:sp>
        <p:nvSpPr>
          <p:cNvPr id="3" name="矩形 2"/>
          <p:cNvSpPr/>
          <p:nvPr/>
        </p:nvSpPr>
        <p:spPr>
          <a:xfrm>
            <a:off x="511186" y="2384296"/>
            <a:ext cx="7667575" cy="424732"/>
          </a:xfrm>
          <a:prstGeom prst="rect">
            <a:avLst/>
          </a:prstGeom>
        </p:spPr>
        <p:txBody>
          <a:bodyPr wrap="square">
            <a:spAutoFit/>
          </a:bodyPr>
          <a:lstStyle/>
          <a:p>
            <a:pPr marL="742950" lvl="1" indent="-285750" algn="just">
              <a:lnSpc>
                <a:spcPct val="90000"/>
              </a:lnSpc>
              <a:spcBef>
                <a:spcPct val="20000"/>
              </a:spcBef>
              <a:buClr>
                <a:srgbClr val="FF3300"/>
              </a:buClr>
              <a:buSzPct val="85000"/>
              <a:buFont typeface="Wingdings" pitchFamily="2" charset="2"/>
              <a:buNone/>
            </a:pPr>
            <a:r>
              <a:rPr lang="en-US" altLang="zh-CN" dirty="0" err="1">
                <a:latin typeface="等线 Light" panose="02010600030101010101" pitchFamily="2" charset="-122"/>
                <a:ea typeface="等线 Light" panose="02010600030101010101" pitchFamily="2" charset="-122"/>
                <a:cs typeface="Times New Roman" panose="02020603050405020304" pitchFamily="18" charset="0"/>
              </a:rPr>
              <a:t>i</a:t>
            </a:r>
            <a:r>
              <a:rPr lang="en-US" altLang="zh-CN" dirty="0">
                <a:latin typeface="等线 Light" panose="02010600030101010101" pitchFamily="2" charset="-122"/>
                <a:ea typeface="等线 Light" panose="02010600030101010101" pitchFamily="2" charset="-122"/>
                <a:cs typeface="Times New Roman" panose="02020603050405020304" pitchFamily="18" charset="0"/>
              </a:rPr>
              <a:t>. Analytic </a:t>
            </a:r>
            <a:r>
              <a:rPr lang="zh-CN" altLang="en-US" dirty="0" smtClean="0">
                <a:latin typeface="等线 Light" panose="02010600030101010101" pitchFamily="2" charset="-122"/>
                <a:ea typeface="等线 Light" panose="02010600030101010101" pitchFamily="2" charset="-122"/>
                <a:cs typeface="Times New Roman" panose="02020603050405020304" pitchFamily="18" charset="0"/>
              </a:rPr>
              <a:t>：</a:t>
            </a:r>
            <a:r>
              <a:rPr lang="zh-CN" altLang="en-US" dirty="0" smtClean="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在</a:t>
            </a:r>
            <a:r>
              <a:rPr lang="zh-CN" altLang="en-US"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上半</a:t>
            </a:r>
            <a:r>
              <a:rPr lang="zh-CN" altLang="en-US" dirty="0" smtClean="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复平面包括</a:t>
            </a:r>
            <a:r>
              <a:rPr lang="zh-CN" altLang="en-US" dirty="0">
                <a:latin typeface="等线 Light" panose="02010600030101010101" pitchFamily="2" charset="-122"/>
                <a:ea typeface="等线 Light" panose="02010600030101010101" pitchFamily="2" charset="-122"/>
                <a:cs typeface="Times New Roman" panose="02020603050405020304" pitchFamily="18" charset="0"/>
                <a:sym typeface="Symbol" pitchFamily="18" charset="2"/>
              </a:rPr>
              <a:t>实轴解析</a:t>
            </a:r>
          </a:p>
        </p:txBody>
      </p:sp>
      <p:graphicFrame>
        <p:nvGraphicFramePr>
          <p:cNvPr id="4" name="对象 3"/>
          <p:cNvGraphicFramePr>
            <a:graphicFrameLocks noChangeAspect="1"/>
          </p:cNvGraphicFramePr>
          <p:nvPr>
            <p:extLst>
              <p:ext uri="{D42A27DB-BD31-4B8C-83A1-F6EECF244321}">
                <p14:modId xmlns:p14="http://schemas.microsoft.com/office/powerpoint/2010/main" val="1821412387"/>
              </p:ext>
            </p:extLst>
          </p:nvPr>
        </p:nvGraphicFramePr>
        <p:xfrm>
          <a:off x="2267743" y="5351395"/>
          <a:ext cx="3173981" cy="957925"/>
        </p:xfrm>
        <a:graphic>
          <a:graphicData uri="http://schemas.openxmlformats.org/presentationml/2006/ole">
            <mc:AlternateContent xmlns:mc="http://schemas.openxmlformats.org/markup-compatibility/2006">
              <mc:Choice xmlns:v="urn:schemas-microsoft-com:vml" Requires="v">
                <p:oleObj spid="_x0000_s532634" name="公式" r:id="rId4" imgW="1600200" imgH="482400" progId="Equation.3">
                  <p:embed/>
                </p:oleObj>
              </mc:Choice>
              <mc:Fallback>
                <p:oleObj name="公式" r:id="rId4" imgW="1600200" imgH="482400" progId="Equation.3">
                  <p:embed/>
                  <p:pic>
                    <p:nvPicPr>
                      <p:cNvPr id="4" name="对象 3"/>
                      <p:cNvPicPr>
                        <a:picLocks noChangeAspect="1" noChangeArrowheads="1"/>
                      </p:cNvPicPr>
                      <p:nvPr/>
                    </p:nvPicPr>
                    <p:blipFill>
                      <a:blip r:embed="rId5"/>
                      <a:srcRect/>
                      <a:stretch>
                        <a:fillRect/>
                      </a:stretch>
                    </p:blipFill>
                    <p:spPr bwMode="auto">
                      <a:xfrm>
                        <a:off x="2267743" y="5351395"/>
                        <a:ext cx="3173981" cy="95792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971280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2788"/>
                                        </p:tgtEl>
                                        <p:attrNameLst>
                                          <p:attrName>style.visibility</p:attrName>
                                        </p:attrNameLst>
                                      </p:cBhvr>
                                      <p:to>
                                        <p:strVal val="visible"/>
                                      </p:to>
                                    </p:set>
                                    <p:animEffect transition="in" filter="blinds(horizontal)">
                                      <p:cBhvr>
                                        <p:cTn id="12" dur="500"/>
                                        <p:tgtEl>
                                          <p:spTgt spid="5027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2792"/>
                                        </p:tgtEl>
                                        <p:attrNameLst>
                                          <p:attrName>style.visibility</p:attrName>
                                        </p:attrNameLst>
                                      </p:cBhvr>
                                      <p:to>
                                        <p:strVal val="visible"/>
                                      </p:to>
                                    </p:set>
                                    <p:animEffect transition="in" filter="blinds(horizontal)">
                                      <p:cBhvr>
                                        <p:cTn id="17" dur="500"/>
                                        <p:tgtEl>
                                          <p:spTgt spid="50279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02793"/>
                                        </p:tgtEl>
                                        <p:attrNameLst>
                                          <p:attrName>style.visibility</p:attrName>
                                        </p:attrNameLst>
                                      </p:cBhvr>
                                      <p:to>
                                        <p:strVal val="visible"/>
                                      </p:to>
                                    </p:set>
                                    <p:animEffect transition="in" filter="blinds(horizontal)">
                                      <p:cBhvr>
                                        <p:cTn id="22" dur="500"/>
                                        <p:tgtEl>
                                          <p:spTgt spid="5027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02794"/>
                                        </p:tgtEl>
                                        <p:attrNameLst>
                                          <p:attrName>style.visibility</p:attrName>
                                        </p:attrNameLst>
                                      </p:cBhvr>
                                      <p:to>
                                        <p:strVal val="visible"/>
                                      </p:to>
                                    </p:set>
                                    <p:animEffect transition="in" filter="blinds(horizontal)">
                                      <p:cBhvr>
                                        <p:cTn id="32" dur="500"/>
                                        <p:tgtEl>
                                          <p:spTgt spid="502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8" grpId="0"/>
      <p:bldP spid="502792" grpId="0"/>
      <p:bldP spid="502793" grpId="0"/>
      <p:bldP spid="502794"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9592" y="3123387"/>
            <a:ext cx="5472608" cy="3014210"/>
            <a:chOff x="1187624" y="4519246"/>
            <a:chExt cx="5472608" cy="3014210"/>
          </a:xfrm>
        </p:grpSpPr>
        <p:pic>
          <p:nvPicPr>
            <p:cNvPr id="454668" name="Picture 12" descr="C:\Users\Ran\Desktop\Contour_of_KK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4519246"/>
              <a:ext cx="5472608" cy="301421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059832" y="5013176"/>
              <a:ext cx="327334" cy="369332"/>
            </a:xfrm>
            <a:prstGeom prst="rect">
              <a:avLst/>
            </a:prstGeom>
          </p:spPr>
          <p:txBody>
            <a:bodyPr wrap="none">
              <a:spAutoFit/>
            </a:bodyPr>
            <a:lstStyle/>
            <a:p>
              <a:r>
                <a:rPr lang="en-US" altLang="zh-CN" sz="1800" dirty="0">
                  <a:latin typeface="等线 Light" panose="02010600030101010101" pitchFamily="2" charset="-122"/>
                  <a:ea typeface="等线 Light" panose="02010600030101010101" pitchFamily="2" charset="-122"/>
                  <a:cs typeface="Times New Roman" panose="02020603050405020304" pitchFamily="18" charset="0"/>
                </a:rPr>
                <a:t>C</a:t>
              </a:r>
              <a:endParaRPr lang="zh-CN" altLang="en-US" sz="1800" dirty="0">
                <a:latin typeface="等线 Light" panose="02010600030101010101" pitchFamily="2" charset="-122"/>
                <a:ea typeface="等线 Light" panose="02010600030101010101" pitchFamily="2" charset="-122"/>
                <a:cs typeface="Times New Roman" panose="02020603050405020304" pitchFamily="18" charset="0"/>
              </a:endParaRPr>
            </a:p>
          </p:txBody>
        </p:sp>
      </p:grpSp>
      <p:sp>
        <p:nvSpPr>
          <p:cNvPr id="496642" name="Rectangle 1026"/>
          <p:cNvSpPr>
            <a:spLocks noChangeArrowheads="1"/>
          </p:cNvSpPr>
          <p:nvPr/>
        </p:nvSpPr>
        <p:spPr bwMode="auto">
          <a:xfrm>
            <a:off x="685800" y="609600"/>
            <a:ext cx="779303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r>
              <a:rPr lang="zh-CN" altLang="en-US" sz="4000" dirty="0" smtClean="0">
                <a:solidFill>
                  <a:srgbClr val="0070C0"/>
                </a:solidFill>
                <a:latin typeface="等线 Light" panose="02010600030101010101" pitchFamily="2" charset="-122"/>
                <a:ea typeface="等线 Light" panose="02010600030101010101" pitchFamily="2" charset="-122"/>
              </a:rPr>
              <a:t>响应函数实部和虚部的关系</a:t>
            </a:r>
            <a:endParaRPr lang="zh-CN" altLang="en-US" sz="4000" dirty="0">
              <a:solidFill>
                <a:srgbClr val="0070C0"/>
              </a:solidFill>
              <a:latin typeface="楷体_GB2312" pitchFamily="49" charset="-122"/>
              <a:ea typeface="等线 Light" panose="02010600030101010101" pitchFamily="2" charset="-122"/>
            </a:endParaRPr>
          </a:p>
        </p:txBody>
      </p:sp>
      <p:sp>
        <p:nvSpPr>
          <p:cNvPr id="496643" name="Rectangle 1027"/>
          <p:cNvSpPr>
            <a:spLocks noChangeArrowheads="1"/>
          </p:cNvSpPr>
          <p:nvPr/>
        </p:nvSpPr>
        <p:spPr bwMode="auto">
          <a:xfrm>
            <a:off x="5470190" y="1986798"/>
            <a:ext cx="2880320"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3300"/>
              </a:buClr>
              <a:buSzPct val="85000"/>
            </a:pPr>
            <a:r>
              <a:rPr lang="zh-CN" altLang="en-US" dirty="0" smtClean="0">
                <a:latin typeface="等线 Light" panose="02010600030101010101" pitchFamily="2" charset="-122"/>
                <a:ea typeface="等线 Light" panose="02010600030101010101" pitchFamily="2" charset="-122"/>
                <a:cs typeface="Times New Roman" panose="02020603050405020304" pitchFamily="18" charset="0"/>
              </a:rPr>
              <a:t>（</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Cauchy’s theorem</a:t>
            </a:r>
            <a:r>
              <a:rPr lang="zh-CN" altLang="en-US" dirty="0" smtClean="0">
                <a:latin typeface="等线 Light" panose="02010600030101010101" pitchFamily="2" charset="-122"/>
                <a:ea typeface="等线 Light" panose="02010600030101010101" pitchFamily="2" charset="-122"/>
                <a:cs typeface="Times New Roman" panose="02020603050405020304" pitchFamily="18" charset="0"/>
              </a:rPr>
              <a:t>）</a:t>
            </a:r>
            <a:endParaRPr lang="zh-CN" altLang="en-US" dirty="0">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96650" name="Rectangle 1034"/>
          <p:cNvSpPr>
            <a:spLocks noChangeArrowheads="1"/>
          </p:cNvSpPr>
          <p:nvPr/>
        </p:nvSpPr>
        <p:spPr bwMode="auto">
          <a:xfrm>
            <a:off x="3851920" y="3068960"/>
            <a:ext cx="5040560" cy="733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3300"/>
              </a:buClr>
              <a:buSzPct val="85000"/>
            </a:pPr>
            <a:r>
              <a:rPr lang="zh-CN" altLang="en-US" dirty="0">
                <a:latin typeface="楷体_GB2312" pitchFamily="49" charset="-122"/>
                <a:ea typeface="等线 Light" panose="02010600030101010101" pitchFamily="2" charset="-122"/>
              </a:rPr>
              <a:t>在</a:t>
            </a:r>
            <a:r>
              <a:rPr lang="zh-CN" altLang="en-US" i="1" dirty="0">
                <a:latin typeface="等线 Light" panose="02010600030101010101" pitchFamily="2" charset="-122"/>
                <a:ea typeface="等线 Light" panose="02010600030101010101" pitchFamily="2" charset="-122"/>
                <a:sym typeface="Symbol" pitchFamily="18" charset="2"/>
              </a:rPr>
              <a:t> </a:t>
            </a:r>
            <a:r>
              <a:rPr lang="zh-CN" altLang="en-US" dirty="0">
                <a:latin typeface="楷体_GB2312" pitchFamily="49" charset="-122"/>
                <a:ea typeface="等线 Light" panose="02010600030101010101" pitchFamily="2" charset="-122"/>
              </a:rPr>
              <a:t>的复平面内</a:t>
            </a:r>
            <a:r>
              <a:rPr lang="zh-CN" altLang="en-US" dirty="0" smtClean="0">
                <a:latin typeface="楷体_GB2312" pitchFamily="49" charset="-122"/>
                <a:ea typeface="等线 Light" panose="02010600030101010101" pitchFamily="2" charset="-122"/>
              </a:rPr>
              <a:t>，采用</a:t>
            </a:r>
            <a:r>
              <a:rPr lang="zh-CN" altLang="en-US" dirty="0">
                <a:latin typeface="楷体_GB2312" pitchFamily="49" charset="-122"/>
                <a:ea typeface="等线 Light" panose="02010600030101010101" pitchFamily="2" charset="-122"/>
              </a:rPr>
              <a:t>的积分</a:t>
            </a:r>
            <a:r>
              <a:rPr lang="zh-CN" altLang="en-US" dirty="0" smtClean="0">
                <a:latin typeface="楷体_GB2312" pitchFamily="49" charset="-122"/>
                <a:ea typeface="等线 Light" panose="02010600030101010101" pitchFamily="2" charset="-122"/>
              </a:rPr>
              <a:t>回路</a:t>
            </a:r>
            <a:r>
              <a:rPr lang="en-US" altLang="zh-CN" dirty="0" smtClean="0">
                <a:latin typeface="等线 Light" panose="02010600030101010101" pitchFamily="2" charset="-122"/>
                <a:ea typeface="等线 Light" panose="02010600030101010101" pitchFamily="2" charset="-122"/>
                <a:cs typeface="Times New Roman" panose="02020603050405020304" pitchFamily="18" charset="0"/>
              </a:rPr>
              <a:t>C</a:t>
            </a:r>
            <a:r>
              <a:rPr lang="zh-CN" altLang="en-US" dirty="0" smtClean="0">
                <a:latin typeface="楷体_GB2312" pitchFamily="49" charset="-122"/>
                <a:ea typeface="等线 Light" panose="02010600030101010101" pitchFamily="2" charset="-122"/>
              </a:rPr>
              <a:t> </a:t>
            </a:r>
            <a:endParaRPr lang="zh-CN" altLang="en-US" dirty="0">
              <a:latin typeface="楷体_GB2312" pitchFamily="49" charset="-122"/>
              <a:ea typeface="等线 Light" panose="02010600030101010101" pitchFamily="2" charset="-122"/>
            </a:endParaRPr>
          </a:p>
        </p:txBody>
      </p:sp>
      <p:graphicFrame>
        <p:nvGraphicFramePr>
          <p:cNvPr id="2" name="对象 1"/>
          <p:cNvGraphicFramePr>
            <a:graphicFrameLocks noChangeAspect="1"/>
          </p:cNvGraphicFramePr>
          <p:nvPr>
            <p:extLst/>
          </p:nvPr>
        </p:nvGraphicFramePr>
        <p:xfrm>
          <a:off x="899592" y="1772245"/>
          <a:ext cx="2664296" cy="935894"/>
        </p:xfrm>
        <a:graphic>
          <a:graphicData uri="http://schemas.openxmlformats.org/presentationml/2006/ole">
            <mc:AlternateContent xmlns:mc="http://schemas.openxmlformats.org/markup-compatibility/2006">
              <mc:Choice xmlns:v="urn:schemas-microsoft-com:vml" Requires="v">
                <p:oleObj spid="_x0000_s533962" name="公式" r:id="rId5" imgW="1193760" imgH="419040" progId="Equation.3">
                  <p:embed/>
                </p:oleObj>
              </mc:Choice>
              <mc:Fallback>
                <p:oleObj name="公式" r:id="rId5" imgW="1193760" imgH="419040" progId="Equation.3">
                  <p:embed/>
                  <p:pic>
                    <p:nvPicPr>
                      <p:cNvPr id="2" name="对象 1"/>
                      <p:cNvPicPr/>
                      <p:nvPr/>
                    </p:nvPicPr>
                    <p:blipFill>
                      <a:blip r:embed="rId6"/>
                      <a:stretch>
                        <a:fillRect/>
                      </a:stretch>
                    </p:blipFill>
                    <p:spPr>
                      <a:xfrm>
                        <a:off x="899592" y="1772245"/>
                        <a:ext cx="2664296" cy="935894"/>
                      </a:xfrm>
                      <a:prstGeom prst="rect">
                        <a:avLst/>
                      </a:prstGeom>
                    </p:spPr>
                  </p:pic>
                </p:oleObj>
              </mc:Fallback>
            </mc:AlternateContent>
          </a:graphicData>
        </a:graphic>
      </p:graphicFrame>
      <p:grpSp>
        <p:nvGrpSpPr>
          <p:cNvPr id="19" name="组合 18"/>
          <p:cNvGrpSpPr/>
          <p:nvPr/>
        </p:nvGrpSpPr>
        <p:grpSpPr>
          <a:xfrm>
            <a:off x="1060704" y="3500685"/>
            <a:ext cx="2023872" cy="975416"/>
            <a:chOff x="1060704" y="4221088"/>
            <a:chExt cx="2023872" cy="975416"/>
          </a:xfrm>
        </p:grpSpPr>
        <p:sp>
          <p:nvSpPr>
            <p:cNvPr id="15" name="矩形 14"/>
            <p:cNvSpPr/>
            <p:nvPr/>
          </p:nvSpPr>
          <p:spPr>
            <a:xfrm>
              <a:off x="1475656" y="4221088"/>
              <a:ext cx="591829" cy="430887"/>
            </a:xfrm>
            <a:prstGeom prst="rect">
              <a:avLst/>
            </a:prstGeom>
          </p:spPr>
          <p:txBody>
            <a:bodyPr wrap="none">
              <a:spAutoFit/>
            </a:bodyPr>
            <a:lstStyle/>
            <a:p>
              <a:r>
                <a:rPr lang="en-US" altLang="zh-CN" sz="2200" dirty="0" smtClean="0">
                  <a:solidFill>
                    <a:srgbClr val="00B050"/>
                  </a:solidFill>
                  <a:latin typeface="等线 Light" panose="02010600030101010101" pitchFamily="2" charset="-122"/>
                  <a:ea typeface="等线 Light" panose="02010600030101010101" pitchFamily="2" charset="-122"/>
                  <a:cs typeface="Times New Roman" panose="02020603050405020304" pitchFamily="18" charset="0"/>
                  <a:sym typeface="Symbol"/>
                </a:rPr>
                <a:t></a:t>
              </a:r>
              <a:r>
                <a:rPr lang="en-US" altLang="zh-CN" sz="2200" dirty="0" smtClean="0">
                  <a:solidFill>
                    <a:srgbClr val="00B050"/>
                  </a:solidFill>
                  <a:latin typeface="Wide Latin"/>
                  <a:ea typeface="等线 Light" panose="02010600030101010101" pitchFamily="2" charset="-122"/>
                  <a:cs typeface="Times New Roman" panose="02020603050405020304" pitchFamily="18" charset="0"/>
                  <a:sym typeface="Symbol"/>
                </a:rPr>
                <a:t> </a:t>
              </a:r>
              <a:r>
                <a:rPr lang="en-US" altLang="zh-CN" sz="2200" dirty="0" smtClean="0">
                  <a:solidFill>
                    <a:srgbClr val="0070C0"/>
                  </a:solidFill>
                  <a:latin typeface="等线 Light" panose="02010600030101010101" pitchFamily="2" charset="-122"/>
                  <a:ea typeface="等线 Light" panose="02010600030101010101" pitchFamily="2" charset="-122"/>
                  <a:cs typeface="Times New Roman" panose="02020603050405020304" pitchFamily="18" charset="0"/>
                  <a:sym typeface="Wingdings"/>
                </a:rPr>
                <a:t></a:t>
              </a:r>
              <a:endParaRPr lang="zh-CN" altLang="en-US" sz="2200" dirty="0">
                <a:solidFill>
                  <a:srgbClr val="0070C0"/>
                </a:solidFill>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8" name="任意多边形 7"/>
            <p:cNvSpPr/>
            <p:nvPr/>
          </p:nvSpPr>
          <p:spPr bwMode="auto">
            <a:xfrm>
              <a:off x="1060704" y="4277068"/>
              <a:ext cx="2023872" cy="919436"/>
            </a:xfrm>
            <a:custGeom>
              <a:avLst/>
              <a:gdLst>
                <a:gd name="connsiteX0" fmla="*/ 2023872 w 2023872"/>
                <a:gd name="connsiteY0" fmla="*/ 1011948 h 1024140"/>
                <a:gd name="connsiteX1" fmla="*/ 1969008 w 2023872"/>
                <a:gd name="connsiteY1" fmla="*/ 688860 h 1024140"/>
                <a:gd name="connsiteX2" fmla="*/ 1767840 w 2023872"/>
                <a:gd name="connsiteY2" fmla="*/ 329196 h 1024140"/>
                <a:gd name="connsiteX3" fmla="*/ 1456944 w 2023872"/>
                <a:gd name="connsiteY3" fmla="*/ 115836 h 1024140"/>
                <a:gd name="connsiteX4" fmla="*/ 1011936 w 2023872"/>
                <a:gd name="connsiteY4" fmla="*/ 12 h 1024140"/>
                <a:gd name="connsiteX5" fmla="*/ 554736 w 2023872"/>
                <a:gd name="connsiteY5" fmla="*/ 121932 h 1024140"/>
                <a:gd name="connsiteX6" fmla="*/ 219456 w 2023872"/>
                <a:gd name="connsiteY6" fmla="*/ 414540 h 1024140"/>
                <a:gd name="connsiteX7" fmla="*/ 170688 w 2023872"/>
                <a:gd name="connsiteY7" fmla="*/ 457212 h 1024140"/>
                <a:gd name="connsiteX8" fmla="*/ 54864 w 2023872"/>
                <a:gd name="connsiteY8" fmla="*/ 682764 h 1024140"/>
                <a:gd name="connsiteX9" fmla="*/ 0 w 2023872"/>
                <a:gd name="connsiteY9" fmla="*/ 1024140 h 10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3872" h="1024140">
                  <a:moveTo>
                    <a:pt x="2023872" y="1011948"/>
                  </a:moveTo>
                  <a:cubicBezTo>
                    <a:pt x="2017776" y="907300"/>
                    <a:pt x="2011680" y="802652"/>
                    <a:pt x="1969008" y="688860"/>
                  </a:cubicBezTo>
                  <a:cubicBezTo>
                    <a:pt x="1926336" y="575068"/>
                    <a:pt x="1853184" y="424700"/>
                    <a:pt x="1767840" y="329196"/>
                  </a:cubicBezTo>
                  <a:cubicBezTo>
                    <a:pt x="1682496" y="233692"/>
                    <a:pt x="1582928" y="170700"/>
                    <a:pt x="1456944" y="115836"/>
                  </a:cubicBezTo>
                  <a:cubicBezTo>
                    <a:pt x="1330960" y="60972"/>
                    <a:pt x="1162304" y="-1004"/>
                    <a:pt x="1011936" y="12"/>
                  </a:cubicBezTo>
                  <a:cubicBezTo>
                    <a:pt x="861568" y="1028"/>
                    <a:pt x="686816" y="52844"/>
                    <a:pt x="554736" y="121932"/>
                  </a:cubicBezTo>
                  <a:cubicBezTo>
                    <a:pt x="422656" y="191020"/>
                    <a:pt x="219456" y="414540"/>
                    <a:pt x="219456" y="414540"/>
                  </a:cubicBezTo>
                  <a:cubicBezTo>
                    <a:pt x="155448" y="470420"/>
                    <a:pt x="198120" y="412508"/>
                    <a:pt x="170688" y="457212"/>
                  </a:cubicBezTo>
                  <a:cubicBezTo>
                    <a:pt x="143256" y="501916"/>
                    <a:pt x="83312" y="588276"/>
                    <a:pt x="54864" y="682764"/>
                  </a:cubicBezTo>
                  <a:cubicBezTo>
                    <a:pt x="26416" y="777252"/>
                    <a:pt x="13208" y="900696"/>
                    <a:pt x="0" y="1024140"/>
                  </a:cubicBezTo>
                </a:path>
              </a:pathLst>
            </a:custGeom>
            <a:noFill/>
            <a:ln w="19050"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rgbClr val="FF0000"/>
                </a:solidFill>
                <a:effectLst/>
                <a:latin typeface="等线 Light" panose="02010600030101010101" pitchFamily="2" charset="-122"/>
                <a:ea typeface="等线 Light" panose="02010600030101010101" pitchFamily="2" charset="-122"/>
              </a:endParaRPr>
            </a:p>
          </p:txBody>
        </p:sp>
      </p:grpSp>
      <p:grpSp>
        <p:nvGrpSpPr>
          <p:cNvPr id="496641" name="组合 496640"/>
          <p:cNvGrpSpPr/>
          <p:nvPr/>
        </p:nvGrpSpPr>
        <p:grpSpPr>
          <a:xfrm>
            <a:off x="1060704" y="4028807"/>
            <a:ext cx="2023872" cy="484920"/>
            <a:chOff x="1060704" y="4749210"/>
            <a:chExt cx="2023872" cy="484920"/>
          </a:xfrm>
        </p:grpSpPr>
        <p:sp>
          <p:nvSpPr>
            <p:cNvPr id="22" name="矩形 21"/>
            <p:cNvSpPr/>
            <p:nvPr/>
          </p:nvSpPr>
          <p:spPr>
            <a:xfrm>
              <a:off x="1331640" y="4749210"/>
              <a:ext cx="458780" cy="461665"/>
            </a:xfrm>
            <a:prstGeom prst="rect">
              <a:avLst/>
            </a:prstGeom>
          </p:spPr>
          <p:txBody>
            <a:bodyPr wrap="none">
              <a:spAutoFit/>
            </a:bodyPr>
            <a:lstStyle/>
            <a:p>
              <a:r>
                <a:rPr lang="en-US" altLang="zh-CN" dirty="0">
                  <a:solidFill>
                    <a:srgbClr val="00B050"/>
                  </a:solidFill>
                  <a:latin typeface="等线 Light" panose="02010600030101010101" pitchFamily="2" charset="-122"/>
                  <a:ea typeface="等线 Light" panose="02010600030101010101" pitchFamily="2" charset="-122"/>
                  <a:cs typeface="Times New Roman" panose="02020603050405020304" pitchFamily="18" charset="0"/>
                  <a:sym typeface="Wingdings"/>
                </a:rPr>
                <a:t></a:t>
              </a:r>
              <a:endParaRPr lang="zh-CN" altLang="en-US" dirty="0">
                <a:solidFill>
                  <a:srgbClr val="00B050"/>
                </a:solidFill>
                <a:latin typeface="等线 Light" panose="02010600030101010101" pitchFamily="2" charset="-122"/>
                <a:ea typeface="等线 Light" panose="02010600030101010101" pitchFamily="2" charset="-122"/>
                <a:cs typeface="Times New Roman" panose="02020603050405020304" pitchFamily="18" charset="0"/>
              </a:endParaRPr>
            </a:p>
          </p:txBody>
        </p:sp>
        <p:cxnSp>
          <p:nvCxnSpPr>
            <p:cNvPr id="24" name="直接箭头连接符 23"/>
            <p:cNvCxnSpPr/>
            <p:nvPr/>
          </p:nvCxnSpPr>
          <p:spPr bwMode="auto">
            <a:xfrm flipV="1">
              <a:off x="1060704" y="5229200"/>
              <a:ext cx="684000" cy="1"/>
            </a:xfrm>
            <a:prstGeom prst="straightConnector1">
              <a:avLst/>
            </a:prstGeom>
            <a:noFill/>
            <a:ln w="19050" cap="flat" cmpd="sng" algn="ctr">
              <a:solidFill>
                <a:srgbClr val="00B050"/>
              </a:solidFill>
              <a:prstDash val="solid"/>
              <a:round/>
              <a:headEnd type="none" w="med" len="med"/>
              <a:tailEnd type="arrow"/>
            </a:ln>
            <a:effectLst/>
          </p:spPr>
        </p:cxnSp>
        <p:cxnSp>
          <p:nvCxnSpPr>
            <p:cNvPr id="32" name="直接箭头连接符 31"/>
            <p:cNvCxnSpPr/>
            <p:nvPr/>
          </p:nvCxnSpPr>
          <p:spPr bwMode="auto">
            <a:xfrm>
              <a:off x="1691680" y="5229200"/>
              <a:ext cx="864096" cy="0"/>
            </a:xfrm>
            <a:prstGeom prst="straightConnector1">
              <a:avLst/>
            </a:prstGeom>
            <a:noFill/>
            <a:ln w="19050" cap="flat" cmpd="sng" algn="ctr">
              <a:solidFill>
                <a:srgbClr val="00B050"/>
              </a:solidFill>
              <a:prstDash val="solid"/>
              <a:round/>
              <a:headEnd type="none" w="med" len="med"/>
              <a:tailEnd type="arrow"/>
            </a:ln>
            <a:effectLst/>
          </p:spPr>
        </p:cxnSp>
        <p:cxnSp>
          <p:nvCxnSpPr>
            <p:cNvPr id="39" name="直接箭头连接符 38"/>
            <p:cNvCxnSpPr/>
            <p:nvPr/>
          </p:nvCxnSpPr>
          <p:spPr bwMode="auto">
            <a:xfrm>
              <a:off x="2724411" y="5229201"/>
              <a:ext cx="360165" cy="4929"/>
            </a:xfrm>
            <a:prstGeom prst="straightConnector1">
              <a:avLst/>
            </a:prstGeom>
            <a:noFill/>
            <a:ln w="19050" cap="flat" cmpd="sng" algn="ctr">
              <a:solidFill>
                <a:srgbClr val="00B050"/>
              </a:solidFill>
              <a:prstDash val="solid"/>
              <a:round/>
              <a:headEnd type="none" w="med" len="med"/>
              <a:tailEnd type="arrow"/>
            </a:ln>
            <a:effectLst/>
          </p:spPr>
        </p:cxnSp>
      </p:grpSp>
      <p:grpSp>
        <p:nvGrpSpPr>
          <p:cNvPr id="496649" name="组合 496648"/>
          <p:cNvGrpSpPr/>
          <p:nvPr/>
        </p:nvGrpSpPr>
        <p:grpSpPr>
          <a:xfrm>
            <a:off x="2411760" y="3912819"/>
            <a:ext cx="458780" cy="596301"/>
            <a:chOff x="2411760" y="4637829"/>
            <a:chExt cx="458780" cy="596301"/>
          </a:xfrm>
        </p:grpSpPr>
        <p:sp>
          <p:nvSpPr>
            <p:cNvPr id="496644" name="矩形 496643"/>
            <p:cNvSpPr/>
            <p:nvPr/>
          </p:nvSpPr>
          <p:spPr>
            <a:xfrm>
              <a:off x="2411760" y="4637829"/>
              <a:ext cx="458780" cy="461665"/>
            </a:xfrm>
            <a:prstGeom prst="rect">
              <a:avLst/>
            </a:prstGeom>
          </p:spPr>
          <p:txBody>
            <a:bodyPr wrap="none">
              <a:spAutoFit/>
            </a:bodyPr>
            <a:lstStyle/>
            <a:p>
              <a:r>
                <a:rPr lang="en-US" altLang="zh-CN" dirty="0">
                  <a:solidFill>
                    <a:srgbClr val="C00000"/>
                  </a:solidFill>
                  <a:latin typeface="等线 Light" panose="02010600030101010101" pitchFamily="2" charset="-122"/>
                  <a:ea typeface="等线 Light" panose="02010600030101010101" pitchFamily="2" charset="-122"/>
                  <a:cs typeface="Times New Roman" panose="02020603050405020304" pitchFamily="18" charset="0"/>
                  <a:sym typeface="Wingdings"/>
                </a:rPr>
                <a:t></a:t>
              </a:r>
              <a:endParaRPr lang="zh-CN" altLang="en-US" dirty="0">
                <a:solidFill>
                  <a:srgbClr val="C00000"/>
                </a:solidFill>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96647" name="任意多边形 496646"/>
            <p:cNvSpPr/>
            <p:nvPr/>
          </p:nvSpPr>
          <p:spPr bwMode="auto">
            <a:xfrm>
              <a:off x="2540696" y="5150283"/>
              <a:ext cx="183715" cy="83847"/>
            </a:xfrm>
            <a:custGeom>
              <a:avLst/>
              <a:gdLst>
                <a:gd name="connsiteX0" fmla="*/ 0 w 183715"/>
                <a:gd name="connsiteY0" fmla="*/ 85596 h 87684"/>
                <a:gd name="connsiteX1" fmla="*/ 91857 w 183715"/>
                <a:gd name="connsiteY1" fmla="*/ 2 h 87684"/>
                <a:gd name="connsiteX2" fmla="*/ 183715 w 183715"/>
                <a:gd name="connsiteY2" fmla="*/ 87684 h 87684"/>
              </a:gdLst>
              <a:ahLst/>
              <a:cxnLst>
                <a:cxn ang="0">
                  <a:pos x="connsiteX0" y="connsiteY0"/>
                </a:cxn>
                <a:cxn ang="0">
                  <a:pos x="connsiteX1" y="connsiteY1"/>
                </a:cxn>
                <a:cxn ang="0">
                  <a:pos x="connsiteX2" y="connsiteY2"/>
                </a:cxn>
              </a:cxnLst>
              <a:rect l="l" t="t" r="r" b="b"/>
              <a:pathLst>
                <a:path w="183715" h="87684">
                  <a:moveTo>
                    <a:pt x="0" y="85596"/>
                  </a:moveTo>
                  <a:cubicBezTo>
                    <a:pt x="30619" y="42625"/>
                    <a:pt x="61238" y="-346"/>
                    <a:pt x="91857" y="2"/>
                  </a:cubicBezTo>
                  <a:cubicBezTo>
                    <a:pt x="122476" y="350"/>
                    <a:pt x="153095" y="44017"/>
                    <a:pt x="183715" y="87684"/>
                  </a:cubicBezTo>
                </a:path>
              </a:pathLst>
            </a:custGeom>
            <a:noFill/>
            <a:ln w="19050" cap="flat" cmpd="sng" algn="ctr">
              <a:solidFill>
                <a:srgbClr val="C0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等线 Light" panose="02010600030101010101" pitchFamily="2" charset="-122"/>
                <a:ea typeface="等线 Light" panose="02010600030101010101" pitchFamily="2" charset="-122"/>
              </a:endParaRPr>
            </a:p>
          </p:txBody>
        </p:sp>
      </p:grpSp>
      <p:graphicFrame>
        <p:nvGraphicFramePr>
          <p:cNvPr id="496653" name="对象 496652"/>
          <p:cNvGraphicFramePr>
            <a:graphicFrameLocks noChangeAspect="1"/>
          </p:cNvGraphicFramePr>
          <p:nvPr>
            <p:extLst/>
          </p:nvPr>
        </p:nvGraphicFramePr>
        <p:xfrm>
          <a:off x="4099102" y="3979687"/>
          <a:ext cx="3904021" cy="842187"/>
        </p:xfrm>
        <a:graphic>
          <a:graphicData uri="http://schemas.openxmlformats.org/presentationml/2006/ole">
            <mc:AlternateContent xmlns:mc="http://schemas.openxmlformats.org/markup-compatibility/2006">
              <mc:Choice xmlns:v="urn:schemas-microsoft-com:vml" Requires="v">
                <p:oleObj spid="_x0000_s533963" name="公式" r:id="rId7" imgW="1942920" imgH="419040" progId="Equation.3">
                  <p:embed/>
                </p:oleObj>
              </mc:Choice>
              <mc:Fallback>
                <p:oleObj name="公式" r:id="rId7" imgW="1942920" imgH="419040" progId="Equation.3">
                  <p:embed/>
                  <p:pic>
                    <p:nvPicPr>
                      <p:cNvPr id="496653" name="对象 496652"/>
                      <p:cNvPicPr>
                        <a:picLocks noChangeAspect="1" noChangeArrowheads="1"/>
                      </p:cNvPicPr>
                      <p:nvPr/>
                    </p:nvPicPr>
                    <p:blipFill>
                      <a:blip r:embed="rId8"/>
                      <a:srcRect/>
                      <a:stretch>
                        <a:fillRect/>
                      </a:stretch>
                    </p:blipFill>
                    <p:spPr bwMode="auto">
                      <a:xfrm>
                        <a:off x="4099102" y="3979687"/>
                        <a:ext cx="3904021" cy="842187"/>
                      </a:xfrm>
                      <a:prstGeom prst="rect">
                        <a:avLst/>
                      </a:prstGeom>
                      <a:noFill/>
                      <a:ln>
                        <a:noFill/>
                      </a:ln>
                      <a:extLst/>
                    </p:spPr>
                  </p:pic>
                </p:oleObj>
              </mc:Fallback>
            </mc:AlternateContent>
          </a:graphicData>
        </a:graphic>
      </p:graphicFrame>
      <p:sp>
        <p:nvSpPr>
          <p:cNvPr id="496654" name="矩形 496653"/>
          <p:cNvSpPr/>
          <p:nvPr/>
        </p:nvSpPr>
        <p:spPr>
          <a:xfrm>
            <a:off x="4008699" y="4829886"/>
            <a:ext cx="458780" cy="461665"/>
          </a:xfrm>
          <a:prstGeom prst="rect">
            <a:avLst/>
          </a:prstGeom>
        </p:spPr>
        <p:txBody>
          <a:bodyPr wrap="none">
            <a:spAutoFit/>
          </a:bodyPr>
          <a:lstStyle/>
          <a:p>
            <a:r>
              <a:rPr lang="en-US" altLang="zh-CN" dirty="0">
                <a:solidFill>
                  <a:srgbClr val="0070C0"/>
                </a:solidFill>
                <a:latin typeface="Wide Latin"/>
                <a:ea typeface="等线 Light" panose="02010600030101010101" pitchFamily="2" charset="-122"/>
                <a:cs typeface="Times New Roman" panose="02020603050405020304" pitchFamily="18" charset="0"/>
                <a:sym typeface="Wingdings"/>
              </a:rPr>
              <a:t></a:t>
            </a:r>
            <a:endParaRPr lang="zh-CN" altLang="en-US" dirty="0">
              <a:solidFill>
                <a:srgbClr val="0070C0"/>
              </a:solidFill>
              <a:latin typeface="等线 Light" panose="02010600030101010101" pitchFamily="2" charset="-122"/>
              <a:ea typeface="等线 Light" panose="02010600030101010101" pitchFamily="2" charset="-122"/>
            </a:endParaRPr>
          </a:p>
        </p:txBody>
      </p:sp>
      <p:sp>
        <p:nvSpPr>
          <p:cNvPr id="496655" name="矩形 496654"/>
          <p:cNvSpPr/>
          <p:nvPr/>
        </p:nvSpPr>
        <p:spPr>
          <a:xfrm>
            <a:off x="5197195" y="4839543"/>
            <a:ext cx="458780" cy="461665"/>
          </a:xfrm>
          <a:prstGeom prst="rect">
            <a:avLst/>
          </a:prstGeom>
        </p:spPr>
        <p:txBody>
          <a:bodyPr wrap="none">
            <a:spAutoFit/>
          </a:bodyPr>
          <a:lstStyle/>
          <a:p>
            <a:r>
              <a:rPr lang="en-US" altLang="zh-CN" dirty="0">
                <a:solidFill>
                  <a:srgbClr val="00B050"/>
                </a:solidFill>
                <a:latin typeface="Wide Latin"/>
                <a:ea typeface="等线 Light" panose="02010600030101010101" pitchFamily="2" charset="-122"/>
                <a:cs typeface="Times New Roman" panose="02020603050405020304" pitchFamily="18" charset="0"/>
                <a:sym typeface="Wingdings"/>
              </a:rPr>
              <a:t></a:t>
            </a:r>
            <a:endParaRPr lang="zh-CN" altLang="en-US" dirty="0">
              <a:solidFill>
                <a:srgbClr val="00B050"/>
              </a:solidFill>
              <a:latin typeface="等线 Light" panose="02010600030101010101" pitchFamily="2" charset="-122"/>
              <a:ea typeface="等线 Light" panose="02010600030101010101" pitchFamily="2" charset="-122"/>
            </a:endParaRPr>
          </a:p>
        </p:txBody>
      </p:sp>
      <p:sp>
        <p:nvSpPr>
          <p:cNvPr id="496656" name="矩形 496655"/>
          <p:cNvSpPr/>
          <p:nvPr/>
        </p:nvSpPr>
        <p:spPr>
          <a:xfrm>
            <a:off x="7114679" y="4901894"/>
            <a:ext cx="458780" cy="461665"/>
          </a:xfrm>
          <a:prstGeom prst="rect">
            <a:avLst/>
          </a:prstGeom>
        </p:spPr>
        <p:txBody>
          <a:bodyPr wrap="none">
            <a:spAutoFit/>
          </a:bodyPr>
          <a:lstStyle/>
          <a:p>
            <a:r>
              <a:rPr lang="en-US" altLang="zh-CN" dirty="0">
                <a:solidFill>
                  <a:srgbClr val="C00000"/>
                </a:solidFill>
                <a:latin typeface="等线 Light" panose="02010600030101010101" pitchFamily="2" charset="-122"/>
                <a:ea typeface="等线 Light" panose="02010600030101010101" pitchFamily="2" charset="-122"/>
                <a:cs typeface="Times New Roman" panose="02020603050405020304" pitchFamily="18" charset="0"/>
                <a:sym typeface="Wingdings"/>
              </a:rPr>
              <a:t></a:t>
            </a:r>
            <a:endParaRPr lang="zh-CN" altLang="en-US" dirty="0">
              <a:solidFill>
                <a:srgbClr val="C00000"/>
              </a:solidFill>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496657" name="对象 496656"/>
          <p:cNvGraphicFramePr>
            <a:graphicFrameLocks noChangeAspect="1"/>
          </p:cNvGraphicFramePr>
          <p:nvPr>
            <p:extLst/>
          </p:nvPr>
        </p:nvGraphicFramePr>
        <p:xfrm>
          <a:off x="2732088" y="5678488"/>
          <a:ext cx="3798887" cy="869950"/>
        </p:xfrm>
        <a:graphic>
          <a:graphicData uri="http://schemas.openxmlformats.org/presentationml/2006/ole">
            <mc:AlternateContent xmlns:mc="http://schemas.openxmlformats.org/markup-compatibility/2006">
              <mc:Choice xmlns:v="urn:schemas-microsoft-com:vml" Requires="v">
                <p:oleObj spid="_x0000_s533964" name="公式" r:id="rId9" imgW="1828800" imgH="419040" progId="Equation.3">
                  <p:embed/>
                </p:oleObj>
              </mc:Choice>
              <mc:Fallback>
                <p:oleObj name="公式" r:id="rId9" imgW="1828800" imgH="419040" progId="Equation.3">
                  <p:embed/>
                  <p:pic>
                    <p:nvPicPr>
                      <p:cNvPr id="496657" name="对象 496656"/>
                      <p:cNvPicPr>
                        <a:picLocks noChangeAspect="1" noChangeArrowheads="1"/>
                      </p:cNvPicPr>
                      <p:nvPr/>
                    </p:nvPicPr>
                    <p:blipFill>
                      <a:blip r:embed="rId10"/>
                      <a:srcRect/>
                      <a:stretch>
                        <a:fillRect/>
                      </a:stretch>
                    </p:blipFill>
                    <p:spPr bwMode="auto">
                      <a:xfrm>
                        <a:off x="2732088" y="5678488"/>
                        <a:ext cx="3798887" cy="869950"/>
                      </a:xfrm>
                      <a:prstGeom prst="rect">
                        <a:avLst/>
                      </a:prstGeom>
                      <a:noFill/>
                      <a:ln>
                        <a:noFill/>
                      </a:ln>
                      <a:extLst/>
                    </p:spPr>
                  </p:pic>
                </p:oleObj>
              </mc:Fallback>
            </mc:AlternateContent>
          </a:graphicData>
        </a:graphic>
      </p:graphicFrame>
      <p:sp>
        <p:nvSpPr>
          <p:cNvPr id="5" name="TextBox 4"/>
          <p:cNvSpPr txBox="1"/>
          <p:nvPr/>
        </p:nvSpPr>
        <p:spPr>
          <a:xfrm>
            <a:off x="7765181" y="4891209"/>
            <a:ext cx="769763" cy="461665"/>
          </a:xfrm>
          <a:prstGeom prst="rect">
            <a:avLst/>
          </a:prstGeom>
          <a:noFill/>
        </p:spPr>
        <p:txBody>
          <a:bodyPr wrap="none" rtlCol="0">
            <a:spAutoFit/>
          </a:bodyPr>
          <a:lstStyle/>
          <a:p>
            <a:r>
              <a:rPr lang="en-US" altLang="zh-CN" dirty="0" smtClean="0">
                <a:solidFill>
                  <a:srgbClr val="C00000"/>
                </a:solidFill>
                <a:latin typeface="等线 Light" panose="02010600030101010101" pitchFamily="2" charset="-122"/>
                <a:ea typeface="等线 Light" panose="02010600030101010101" pitchFamily="2" charset="-122"/>
              </a:rPr>
              <a:t>note</a:t>
            </a:r>
            <a:endParaRPr lang="zh-CN" altLang="en-US" dirty="0">
              <a:solidFill>
                <a:srgbClr val="C00000"/>
              </a:solidFill>
              <a:latin typeface="等线 Light" panose="02010600030101010101" pitchFamily="2" charset="-122"/>
              <a:ea typeface="等线 Light" panose="02010600030101010101" pitchFamily="2" charset="-122"/>
            </a:endParaRPr>
          </a:p>
        </p:txBody>
      </p:sp>
      <p:sp>
        <p:nvSpPr>
          <p:cNvPr id="26" name="TextBox 25"/>
          <p:cNvSpPr txBox="1"/>
          <p:nvPr/>
        </p:nvSpPr>
        <p:spPr>
          <a:xfrm>
            <a:off x="7236296" y="5352874"/>
            <a:ext cx="1415772" cy="461665"/>
          </a:xfrm>
          <a:prstGeom prst="rect">
            <a:avLst/>
          </a:prstGeom>
          <a:noFill/>
        </p:spPr>
        <p:txBody>
          <a:bodyPr wrap="none" rtlCol="0">
            <a:spAutoFit/>
          </a:bodyPr>
          <a:lstStyle/>
          <a:p>
            <a:r>
              <a:rPr lang="zh-CN" altLang="en-US" dirty="0" smtClean="0">
                <a:solidFill>
                  <a:srgbClr val="C00000"/>
                </a:solidFill>
                <a:latin typeface="等线 Light" panose="02010600030101010101" pitchFamily="2" charset="-122"/>
                <a:ea typeface="等线 Light" panose="02010600030101010101" pitchFamily="2" charset="-122"/>
              </a:rPr>
              <a:t>留数定理</a:t>
            </a:r>
            <a:endParaRPr lang="zh-CN" altLang="en-US" dirty="0">
              <a:solidFill>
                <a:srgbClr val="C00000"/>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807020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6641"/>
                                        </p:tgtEl>
                                        <p:attrNameLst>
                                          <p:attrName>style.visibility</p:attrName>
                                        </p:attrNameLst>
                                      </p:cBhvr>
                                      <p:to>
                                        <p:strVal val="visible"/>
                                      </p:to>
                                    </p:set>
                                    <p:animEffect transition="in" filter="wipe(left)">
                                      <p:cBhvr>
                                        <p:cTn id="12" dur="500"/>
                                        <p:tgtEl>
                                          <p:spTgt spid="4966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96649"/>
                                        </p:tgtEl>
                                        <p:attrNameLst>
                                          <p:attrName>style.visibility</p:attrName>
                                        </p:attrNameLst>
                                      </p:cBhvr>
                                      <p:to>
                                        <p:strVal val="visible"/>
                                      </p:to>
                                    </p:set>
                                    <p:animEffect transition="in" filter="wipe(left)">
                                      <p:cBhvr>
                                        <p:cTn id="17" dur="500"/>
                                        <p:tgtEl>
                                          <p:spTgt spid="4966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6654"/>
                                        </p:tgtEl>
                                        <p:attrNameLst>
                                          <p:attrName>style.visibility</p:attrName>
                                        </p:attrNameLst>
                                      </p:cBhvr>
                                      <p:to>
                                        <p:strVal val="visible"/>
                                      </p:to>
                                    </p:set>
                                    <p:animEffect transition="in" filter="wipe(left)">
                                      <p:cBhvr>
                                        <p:cTn id="22" dur="500"/>
                                        <p:tgtEl>
                                          <p:spTgt spid="49665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6655"/>
                                        </p:tgtEl>
                                        <p:attrNameLst>
                                          <p:attrName>style.visibility</p:attrName>
                                        </p:attrNameLst>
                                      </p:cBhvr>
                                      <p:to>
                                        <p:strVal val="visible"/>
                                      </p:to>
                                    </p:set>
                                    <p:animEffect transition="in" filter="wipe(left)">
                                      <p:cBhvr>
                                        <p:cTn id="25" dur="500"/>
                                        <p:tgtEl>
                                          <p:spTgt spid="49665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96656"/>
                                        </p:tgtEl>
                                        <p:attrNameLst>
                                          <p:attrName>style.visibility</p:attrName>
                                        </p:attrNameLst>
                                      </p:cBhvr>
                                      <p:to>
                                        <p:strVal val="visible"/>
                                      </p:to>
                                    </p:set>
                                    <p:animEffect transition="in" filter="wipe(left)">
                                      <p:cBhvr>
                                        <p:cTn id="28" dur="500"/>
                                        <p:tgtEl>
                                          <p:spTgt spid="49665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54" grpId="0"/>
      <p:bldP spid="496655" grpId="0"/>
      <p:bldP spid="496656" grpId="0"/>
      <p:bldP spid="5" grpId="0"/>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nvPr>
        </p:nvGraphicFramePr>
        <p:xfrm>
          <a:off x="1998663" y="3644900"/>
          <a:ext cx="4318000" cy="2284413"/>
        </p:xfrm>
        <a:graphic>
          <a:graphicData uri="http://schemas.openxmlformats.org/presentationml/2006/ole">
            <mc:AlternateContent xmlns:mc="http://schemas.openxmlformats.org/markup-compatibility/2006">
              <mc:Choice xmlns:v="urn:schemas-microsoft-com:vml" Requires="v">
                <p:oleObj spid="_x0000_s535858" name="公式" r:id="rId4" imgW="1968480" imgH="1041120" progId="Equation.3">
                  <p:embed/>
                </p:oleObj>
              </mc:Choice>
              <mc:Fallback>
                <p:oleObj name="公式" r:id="rId4" imgW="1968480" imgH="1041120" progId="Equation.3">
                  <p:embed/>
                  <p:pic>
                    <p:nvPicPr>
                      <p:cNvPr id="2" name="对象 1"/>
                      <p:cNvPicPr>
                        <a:picLocks noChangeAspect="1" noChangeArrowheads="1"/>
                      </p:cNvPicPr>
                      <p:nvPr/>
                    </p:nvPicPr>
                    <p:blipFill>
                      <a:blip r:embed="rId5"/>
                      <a:srcRect/>
                      <a:stretch>
                        <a:fillRect/>
                      </a:stretch>
                    </p:blipFill>
                    <p:spPr bwMode="auto">
                      <a:xfrm>
                        <a:off x="1998663" y="3644900"/>
                        <a:ext cx="4318000" cy="2284413"/>
                      </a:xfrm>
                      <a:prstGeom prst="rect">
                        <a:avLst/>
                      </a:prstGeom>
                      <a:noFill/>
                      <a:ln>
                        <a:noFill/>
                      </a:ln>
                    </p:spPr>
                  </p:pic>
                </p:oleObj>
              </mc:Fallback>
            </mc:AlternateContent>
          </a:graphicData>
        </a:graphic>
      </p:graphicFrame>
      <p:graphicFrame>
        <p:nvGraphicFramePr>
          <p:cNvPr id="8" name="对象 7"/>
          <p:cNvGraphicFramePr>
            <a:graphicFrameLocks noChangeAspect="1"/>
          </p:cNvGraphicFramePr>
          <p:nvPr>
            <p:extLst/>
          </p:nvPr>
        </p:nvGraphicFramePr>
        <p:xfrm>
          <a:off x="2123728" y="1916832"/>
          <a:ext cx="3984625" cy="919162"/>
        </p:xfrm>
        <a:graphic>
          <a:graphicData uri="http://schemas.openxmlformats.org/presentationml/2006/ole">
            <mc:AlternateContent xmlns:mc="http://schemas.openxmlformats.org/markup-compatibility/2006">
              <mc:Choice xmlns:v="urn:schemas-microsoft-com:vml" Requires="v">
                <p:oleObj spid="_x0000_s535859" name="公式" r:id="rId6" imgW="1815840" imgH="419040" progId="Equation.3">
                  <p:embed/>
                </p:oleObj>
              </mc:Choice>
              <mc:Fallback>
                <p:oleObj name="公式" r:id="rId6" imgW="1815840" imgH="419040" progId="Equation.3">
                  <p:embed/>
                  <p:pic>
                    <p:nvPicPr>
                      <p:cNvPr id="8"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3728" y="1916832"/>
                        <a:ext cx="3984625"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2059852" y="620688"/>
            <a:ext cx="4174541" cy="707886"/>
          </a:xfrm>
          <a:prstGeom prst="rect">
            <a:avLst/>
          </a:prstGeom>
        </p:spPr>
        <p:txBody>
          <a:bodyPr wrap="none">
            <a:spAutoFit/>
          </a:bodyPr>
          <a:lstStyle/>
          <a:p>
            <a:pPr lvl="0" algn="ctr"/>
            <a:r>
              <a:rPr lang="zh-CN" altLang="en-US" sz="4000" dirty="0" smtClean="0">
                <a:solidFill>
                  <a:srgbClr val="0070C0"/>
                </a:solidFill>
                <a:latin typeface="等线 Light" panose="02010600030101010101" pitchFamily="2" charset="-122"/>
                <a:ea typeface="等线 Light" panose="02010600030101010101" pitchFamily="2" charset="-122"/>
              </a:rPr>
              <a:t>响应函数</a:t>
            </a:r>
            <a:r>
              <a:rPr lang="en-US" altLang="zh-CN" sz="4000" dirty="0" smtClean="0">
                <a:solidFill>
                  <a:srgbClr val="0070C0"/>
                </a:solidFill>
                <a:latin typeface="等线 Light" panose="02010600030101010101" pitchFamily="2" charset="-122"/>
                <a:ea typeface="等线 Light" panose="02010600030101010101" pitchFamily="2" charset="-122"/>
              </a:rPr>
              <a:t>K-K</a:t>
            </a:r>
            <a:r>
              <a:rPr lang="zh-CN" altLang="en-US" sz="4000" dirty="0">
                <a:solidFill>
                  <a:srgbClr val="0070C0"/>
                </a:solidFill>
                <a:latin typeface="楷体_GB2312" pitchFamily="49" charset="-122"/>
                <a:ea typeface="等线 Light" panose="02010600030101010101" pitchFamily="2" charset="-122"/>
              </a:rPr>
              <a:t>变换</a:t>
            </a:r>
          </a:p>
        </p:txBody>
      </p:sp>
    </p:spTree>
    <p:extLst>
      <p:ext uri="{BB962C8B-B14F-4D97-AF65-F5344CB8AC3E}">
        <p14:creationId xmlns:p14="http://schemas.microsoft.com/office/powerpoint/2010/main" val="300027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等线 Light" panose="02010600030101010101" pitchFamily="2" charset="-122"/>
              </a:rPr>
              <a:t>交流电导中的</a:t>
            </a:r>
            <a:r>
              <a:rPr lang="en-US" altLang="zh-CN" dirty="0" smtClean="0">
                <a:latin typeface="等线 Light" panose="02010600030101010101" pitchFamily="2" charset="-122"/>
              </a:rPr>
              <a:t>K-K</a:t>
            </a:r>
            <a:r>
              <a:rPr lang="zh-CN" altLang="en-US" dirty="0" smtClean="0">
                <a:latin typeface="等线 Light" panose="02010600030101010101" pitchFamily="2" charset="-122"/>
              </a:rPr>
              <a:t>关系</a:t>
            </a:r>
            <a:endParaRPr lang="zh-CN" altLang="en-US" dirty="0">
              <a:latin typeface="等线 Light" panose="02010600030101010101" pitchFamily="2" charset="-122"/>
            </a:endParaRPr>
          </a:p>
        </p:txBody>
      </p:sp>
      <p:graphicFrame>
        <p:nvGraphicFramePr>
          <p:cNvPr id="5" name="对象 4"/>
          <p:cNvGraphicFramePr>
            <a:graphicFrameLocks noChangeAspect="1"/>
          </p:cNvGraphicFramePr>
          <p:nvPr>
            <p:extLst/>
          </p:nvPr>
        </p:nvGraphicFramePr>
        <p:xfrm>
          <a:off x="6012160" y="2190824"/>
          <a:ext cx="808037" cy="446088"/>
        </p:xfrm>
        <a:graphic>
          <a:graphicData uri="http://schemas.openxmlformats.org/presentationml/2006/ole">
            <mc:AlternateContent xmlns:mc="http://schemas.openxmlformats.org/markup-compatibility/2006">
              <mc:Choice xmlns:v="urn:schemas-microsoft-com:vml" Requires="v">
                <p:oleObj spid="_x0000_s537338" name="公式" r:id="rId4" imgW="368280" imgH="203040" progId="Equation.3">
                  <p:embed/>
                </p:oleObj>
              </mc:Choice>
              <mc:Fallback>
                <p:oleObj name="公式" r:id="rId4" imgW="368280" imgH="203040" progId="Equation.3">
                  <p:embed/>
                  <p:pic>
                    <p:nvPicPr>
                      <p:cNvPr id="5" name="对象 4"/>
                      <p:cNvPicPr>
                        <a:picLocks noChangeAspect="1" noChangeArrowheads="1"/>
                      </p:cNvPicPr>
                      <p:nvPr/>
                    </p:nvPicPr>
                    <p:blipFill>
                      <a:blip r:embed="rId5"/>
                      <a:srcRect/>
                      <a:stretch>
                        <a:fillRect/>
                      </a:stretch>
                    </p:blipFill>
                    <p:spPr bwMode="auto">
                      <a:xfrm>
                        <a:off x="6012160" y="2190824"/>
                        <a:ext cx="8080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nvPr>
        </p:nvGraphicFramePr>
        <p:xfrm>
          <a:off x="2051720" y="3140968"/>
          <a:ext cx="3563938" cy="863600"/>
        </p:xfrm>
        <a:graphic>
          <a:graphicData uri="http://schemas.openxmlformats.org/presentationml/2006/ole">
            <mc:AlternateContent xmlns:mc="http://schemas.openxmlformats.org/markup-compatibility/2006">
              <mc:Choice xmlns:v="urn:schemas-microsoft-com:vml" Requires="v">
                <p:oleObj spid="_x0000_s537339" name="公式" r:id="rId6" imgW="1625400" imgH="393480" progId="Equation.3">
                  <p:embed/>
                </p:oleObj>
              </mc:Choice>
              <mc:Fallback>
                <p:oleObj name="公式" r:id="rId6" imgW="1625400" imgH="393480" progId="Equation.3">
                  <p:embed/>
                  <p:pic>
                    <p:nvPicPr>
                      <p:cNvPr id="6" name="对象 5"/>
                      <p:cNvPicPr>
                        <a:picLocks noChangeAspect="1" noChangeArrowheads="1"/>
                      </p:cNvPicPr>
                      <p:nvPr/>
                    </p:nvPicPr>
                    <p:blipFill>
                      <a:blip r:embed="rId7"/>
                      <a:srcRect/>
                      <a:stretch>
                        <a:fillRect/>
                      </a:stretch>
                    </p:blipFill>
                    <p:spPr bwMode="auto">
                      <a:xfrm>
                        <a:off x="2051720" y="3140968"/>
                        <a:ext cx="356393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nvPr>
        </p:nvGraphicFramePr>
        <p:xfrm>
          <a:off x="2051720" y="4437112"/>
          <a:ext cx="3649663" cy="865188"/>
        </p:xfrm>
        <a:graphic>
          <a:graphicData uri="http://schemas.openxmlformats.org/presentationml/2006/ole">
            <mc:AlternateContent xmlns:mc="http://schemas.openxmlformats.org/markup-compatibility/2006">
              <mc:Choice xmlns:v="urn:schemas-microsoft-com:vml" Requires="v">
                <p:oleObj spid="_x0000_s537340" name="公式" r:id="rId8" imgW="1663560" imgH="393480" progId="Equation.3">
                  <p:embed/>
                </p:oleObj>
              </mc:Choice>
              <mc:Fallback>
                <p:oleObj name="公式" r:id="rId8" imgW="1663560" imgH="393480" progId="Equation.3">
                  <p:embed/>
                  <p:pic>
                    <p:nvPicPr>
                      <p:cNvPr id="7" name="对象 6"/>
                      <p:cNvPicPr>
                        <a:picLocks noChangeAspect="1" noChangeArrowheads="1"/>
                      </p:cNvPicPr>
                      <p:nvPr/>
                    </p:nvPicPr>
                    <p:blipFill>
                      <a:blip r:embed="rId9"/>
                      <a:srcRect/>
                      <a:stretch>
                        <a:fillRect/>
                      </a:stretch>
                    </p:blipFill>
                    <p:spPr bwMode="auto">
                      <a:xfrm>
                        <a:off x="2051720" y="4437112"/>
                        <a:ext cx="364966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6910555" y="2175247"/>
            <a:ext cx="1723549" cy="461665"/>
          </a:xfrm>
          <a:prstGeom prst="rect">
            <a:avLst/>
          </a:prstGeom>
          <a:noFill/>
        </p:spPr>
        <p:txBody>
          <a:bodyPr wrap="none" rtlCol="0">
            <a:spAutoFit/>
          </a:bodyPr>
          <a:lstStyle/>
          <a:p>
            <a:r>
              <a:rPr lang="zh-CN" altLang="en-US" dirty="0" smtClean="0">
                <a:solidFill>
                  <a:srgbClr val="000000"/>
                </a:solidFill>
                <a:latin typeface="等线 Light" panose="02010600030101010101" pitchFamily="2" charset="-122"/>
                <a:ea typeface="等线 Light" panose="02010600030101010101" pitchFamily="2" charset="-122"/>
              </a:rPr>
              <a:t>是响应函数</a:t>
            </a:r>
            <a:endParaRPr lang="zh-CN" altLang="en-US" dirty="0">
              <a:solidFill>
                <a:srgbClr val="000000"/>
              </a:solidFill>
              <a:latin typeface="等线 Light" panose="02010600030101010101" pitchFamily="2" charset="-122"/>
              <a:ea typeface="等线 Light" panose="02010600030101010101" pitchFamily="2" charset="-122"/>
            </a:endParaRPr>
          </a:p>
        </p:txBody>
      </p:sp>
      <p:graphicFrame>
        <p:nvGraphicFramePr>
          <p:cNvPr id="10" name="对象 9"/>
          <p:cNvGraphicFramePr>
            <a:graphicFrameLocks noChangeAspect="1"/>
          </p:cNvGraphicFramePr>
          <p:nvPr>
            <p:extLst/>
          </p:nvPr>
        </p:nvGraphicFramePr>
        <p:xfrm>
          <a:off x="2051720" y="2129359"/>
          <a:ext cx="2533650" cy="530225"/>
        </p:xfrm>
        <a:graphic>
          <a:graphicData uri="http://schemas.openxmlformats.org/presentationml/2006/ole">
            <mc:AlternateContent xmlns:mc="http://schemas.openxmlformats.org/markup-compatibility/2006">
              <mc:Choice xmlns:v="urn:schemas-microsoft-com:vml" Requires="v">
                <p:oleObj spid="_x0000_s537341" name="公式" r:id="rId10" imgW="1155600" imgH="241200" progId="Equation.3">
                  <p:embed/>
                </p:oleObj>
              </mc:Choice>
              <mc:Fallback>
                <p:oleObj name="公式" r:id="rId10" imgW="1155600" imgH="241200" progId="Equation.3">
                  <p:embed/>
                  <p:pic>
                    <p:nvPicPr>
                      <p:cNvPr id="10" name="对象 9"/>
                      <p:cNvPicPr>
                        <a:picLocks noChangeAspect="1" noChangeArrowheads="1"/>
                      </p:cNvPicPr>
                      <p:nvPr/>
                    </p:nvPicPr>
                    <p:blipFill>
                      <a:blip r:embed="rId11"/>
                      <a:srcRect/>
                      <a:stretch>
                        <a:fillRect/>
                      </a:stretch>
                    </p:blipFill>
                    <p:spPr bwMode="auto">
                      <a:xfrm>
                        <a:off x="2051720" y="2129359"/>
                        <a:ext cx="25336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nvPr>
        </p:nvGraphicFramePr>
        <p:xfrm>
          <a:off x="1993056" y="5589240"/>
          <a:ext cx="3875088" cy="865188"/>
        </p:xfrm>
        <a:graphic>
          <a:graphicData uri="http://schemas.openxmlformats.org/presentationml/2006/ole">
            <mc:AlternateContent xmlns:mc="http://schemas.openxmlformats.org/markup-compatibility/2006">
              <mc:Choice xmlns:v="urn:schemas-microsoft-com:vml" Requires="v">
                <p:oleObj spid="_x0000_s537342" name="公式" r:id="rId12" imgW="1765080" imgH="393480" progId="Equation.3">
                  <p:embed/>
                </p:oleObj>
              </mc:Choice>
              <mc:Fallback>
                <p:oleObj name="公式" r:id="rId12" imgW="1765080" imgH="393480" progId="Equation.3">
                  <p:embed/>
                  <p:pic>
                    <p:nvPicPr>
                      <p:cNvPr id="3" name="对象 2"/>
                      <p:cNvPicPr>
                        <a:picLocks noChangeAspect="1" noChangeArrowheads="1"/>
                      </p:cNvPicPr>
                      <p:nvPr/>
                    </p:nvPicPr>
                    <p:blipFill>
                      <a:blip r:embed="rId13"/>
                      <a:srcRect/>
                      <a:stretch>
                        <a:fillRect/>
                      </a:stretch>
                    </p:blipFill>
                    <p:spPr bwMode="auto">
                      <a:xfrm>
                        <a:off x="1993056" y="5589240"/>
                        <a:ext cx="3875088"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702273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等线 Light" panose="02010600030101010101" pitchFamily="2" charset="-122"/>
              </a:rPr>
              <a:t>介电函数中的</a:t>
            </a:r>
            <a:r>
              <a:rPr lang="en-US" altLang="zh-CN" dirty="0" smtClean="0">
                <a:latin typeface="等线 Light" panose="02010600030101010101" pitchFamily="2" charset="-122"/>
              </a:rPr>
              <a:t>KK</a:t>
            </a:r>
            <a:r>
              <a:rPr lang="zh-CN" altLang="en-US" dirty="0" smtClean="0">
                <a:latin typeface="等线 Light" panose="02010600030101010101" pitchFamily="2" charset="-122"/>
              </a:rPr>
              <a:t>关系</a:t>
            </a:r>
            <a:endParaRPr lang="zh-CN" altLang="en-US" dirty="0">
              <a:latin typeface="等线 Light" panose="02010600030101010101" pitchFamily="2" charset="-122"/>
            </a:endParaRPr>
          </a:p>
        </p:txBody>
      </p:sp>
      <p:sp>
        <p:nvSpPr>
          <p:cNvPr id="4" name="Text Box 49"/>
          <p:cNvSpPr txBox="1">
            <a:spLocks noChangeArrowheads="1"/>
          </p:cNvSpPr>
          <p:nvPr/>
        </p:nvSpPr>
        <p:spPr bwMode="auto">
          <a:xfrm>
            <a:off x="323527" y="1628800"/>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smtClean="0">
                <a:solidFill>
                  <a:srgbClr val="0070C0"/>
                </a:solidFill>
                <a:latin typeface="等线 Light" panose="02010600030101010101" pitchFamily="2" charset="-122"/>
                <a:ea typeface="等线 Light" panose="02010600030101010101" pitchFamily="2" charset="-122"/>
              </a:rPr>
              <a:t>极化率</a:t>
            </a:r>
            <a:r>
              <a:rPr lang="zh-CN" altLang="en-US" dirty="0">
                <a:solidFill>
                  <a:srgbClr val="0070C0"/>
                </a:solidFill>
                <a:latin typeface="等线 Light" panose="02010600030101010101" pitchFamily="2" charset="-122"/>
                <a:ea typeface="等线 Light" panose="02010600030101010101" pitchFamily="2" charset="-122"/>
              </a:rPr>
              <a:t>：</a:t>
            </a:r>
          </a:p>
        </p:txBody>
      </p:sp>
      <p:graphicFrame>
        <p:nvGraphicFramePr>
          <p:cNvPr id="5" name="对象 4"/>
          <p:cNvGraphicFramePr>
            <a:graphicFrameLocks noChangeAspect="1"/>
          </p:cNvGraphicFramePr>
          <p:nvPr>
            <p:extLst/>
          </p:nvPr>
        </p:nvGraphicFramePr>
        <p:xfrm>
          <a:off x="6633414" y="1700808"/>
          <a:ext cx="1030287" cy="474662"/>
        </p:xfrm>
        <a:graphic>
          <a:graphicData uri="http://schemas.openxmlformats.org/presentationml/2006/ole">
            <mc:AlternateContent xmlns:mc="http://schemas.openxmlformats.org/markup-compatibility/2006">
              <mc:Choice xmlns:v="urn:schemas-microsoft-com:vml" Requires="v">
                <p:oleObj spid="_x0000_s538210" name="公式" r:id="rId4" imgW="469800" imgH="215640" progId="Equation.3">
                  <p:embed/>
                </p:oleObj>
              </mc:Choice>
              <mc:Fallback>
                <p:oleObj name="公式" r:id="rId4" imgW="469800" imgH="215640" progId="Equation.3">
                  <p:embed/>
                  <p:pic>
                    <p:nvPicPr>
                      <p:cNvPr id="5" name="对象 4"/>
                      <p:cNvPicPr>
                        <a:picLocks noChangeAspect="1" noChangeArrowheads="1"/>
                      </p:cNvPicPr>
                      <p:nvPr/>
                    </p:nvPicPr>
                    <p:blipFill>
                      <a:blip r:embed="rId5"/>
                      <a:srcRect/>
                      <a:stretch>
                        <a:fillRect/>
                      </a:stretch>
                    </p:blipFill>
                    <p:spPr bwMode="auto">
                      <a:xfrm>
                        <a:off x="6633414" y="1700808"/>
                        <a:ext cx="103028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nvPr>
        </p:nvGraphicFramePr>
        <p:xfrm>
          <a:off x="2393727" y="4382541"/>
          <a:ext cx="4149725" cy="1782763"/>
        </p:xfrm>
        <a:graphic>
          <a:graphicData uri="http://schemas.openxmlformats.org/presentationml/2006/ole">
            <mc:AlternateContent xmlns:mc="http://schemas.openxmlformats.org/markup-compatibility/2006">
              <mc:Choice xmlns:v="urn:schemas-microsoft-com:vml" Requires="v">
                <p:oleObj spid="_x0000_s538211" name="公式" r:id="rId6" imgW="1892160" imgH="812520" progId="Equation.3">
                  <p:embed/>
                </p:oleObj>
              </mc:Choice>
              <mc:Fallback>
                <p:oleObj name="公式" r:id="rId6" imgW="1892160" imgH="812520" progId="Equation.3">
                  <p:embed/>
                  <p:pic>
                    <p:nvPicPr>
                      <p:cNvPr id="6" name="对象 5"/>
                      <p:cNvPicPr>
                        <a:picLocks noChangeAspect="1" noChangeArrowheads="1"/>
                      </p:cNvPicPr>
                      <p:nvPr/>
                    </p:nvPicPr>
                    <p:blipFill>
                      <a:blip r:embed="rId7"/>
                      <a:srcRect/>
                      <a:stretch>
                        <a:fillRect/>
                      </a:stretch>
                    </p:blipFill>
                    <p:spPr bwMode="auto">
                      <a:xfrm>
                        <a:off x="2393727" y="4382541"/>
                        <a:ext cx="4149725"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nvPr>
        </p:nvGraphicFramePr>
        <p:xfrm>
          <a:off x="2339975" y="3157538"/>
          <a:ext cx="3984625" cy="865187"/>
        </p:xfrm>
        <a:graphic>
          <a:graphicData uri="http://schemas.openxmlformats.org/presentationml/2006/ole">
            <mc:AlternateContent xmlns:mc="http://schemas.openxmlformats.org/markup-compatibility/2006">
              <mc:Choice xmlns:v="urn:schemas-microsoft-com:vml" Requires="v">
                <p:oleObj spid="_x0000_s538212" name="公式" r:id="rId8" imgW="1815840" imgH="393480" progId="Equation.3">
                  <p:embed/>
                </p:oleObj>
              </mc:Choice>
              <mc:Fallback>
                <p:oleObj name="公式" r:id="rId8" imgW="1815840" imgH="393480" progId="Equation.3">
                  <p:embed/>
                  <p:pic>
                    <p:nvPicPr>
                      <p:cNvPr id="7" name="对象 6"/>
                      <p:cNvPicPr>
                        <a:picLocks noChangeAspect="1" noChangeArrowheads="1"/>
                      </p:cNvPicPr>
                      <p:nvPr/>
                    </p:nvPicPr>
                    <p:blipFill>
                      <a:blip r:embed="rId9"/>
                      <a:srcRect/>
                      <a:stretch>
                        <a:fillRect/>
                      </a:stretch>
                    </p:blipFill>
                    <p:spPr bwMode="auto">
                      <a:xfrm>
                        <a:off x="2339975" y="3157538"/>
                        <a:ext cx="398462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6444208" y="2276872"/>
            <a:ext cx="1723549" cy="461665"/>
          </a:xfrm>
          <a:prstGeom prst="rect">
            <a:avLst/>
          </a:prstGeom>
          <a:noFill/>
        </p:spPr>
        <p:txBody>
          <a:bodyPr wrap="none" rtlCol="0">
            <a:spAutoFit/>
          </a:bodyPr>
          <a:lstStyle/>
          <a:p>
            <a:r>
              <a:rPr lang="zh-CN" altLang="en-US" dirty="0" smtClean="0">
                <a:latin typeface="等线 Light" panose="02010600030101010101" pitchFamily="2" charset="-122"/>
                <a:ea typeface="等线 Light" panose="02010600030101010101" pitchFamily="2" charset="-122"/>
              </a:rPr>
              <a:t>是响应函数</a:t>
            </a:r>
            <a:endParaRPr lang="zh-CN" altLang="en-US" dirty="0">
              <a:latin typeface="等线 Light" panose="02010600030101010101" pitchFamily="2" charset="-122"/>
              <a:ea typeface="等线 Light" panose="02010600030101010101" pitchFamily="2" charset="-122"/>
            </a:endParaRPr>
          </a:p>
        </p:txBody>
      </p:sp>
      <p:graphicFrame>
        <p:nvGraphicFramePr>
          <p:cNvPr id="10" name="对象 9"/>
          <p:cNvGraphicFramePr>
            <a:graphicFrameLocks noChangeAspect="1"/>
          </p:cNvGraphicFramePr>
          <p:nvPr>
            <p:extLst/>
          </p:nvPr>
        </p:nvGraphicFramePr>
        <p:xfrm>
          <a:off x="2339652" y="1628800"/>
          <a:ext cx="3035300" cy="558800"/>
        </p:xfrm>
        <a:graphic>
          <a:graphicData uri="http://schemas.openxmlformats.org/presentationml/2006/ole">
            <mc:AlternateContent xmlns:mc="http://schemas.openxmlformats.org/markup-compatibility/2006">
              <mc:Choice xmlns:v="urn:schemas-microsoft-com:vml" Requires="v">
                <p:oleObj spid="_x0000_s538213" name="公式" r:id="rId10" imgW="1384200" imgH="253800" progId="Equation.3">
                  <p:embed/>
                </p:oleObj>
              </mc:Choice>
              <mc:Fallback>
                <p:oleObj name="公式" r:id="rId10" imgW="1384200" imgH="253800" progId="Equation.3">
                  <p:embed/>
                  <p:pic>
                    <p:nvPicPr>
                      <p:cNvPr id="10" name="对象 9"/>
                      <p:cNvPicPr>
                        <a:picLocks noChangeAspect="1" noChangeArrowheads="1"/>
                      </p:cNvPicPr>
                      <p:nvPr/>
                    </p:nvPicPr>
                    <p:blipFill>
                      <a:blip r:embed="rId11"/>
                      <a:srcRect/>
                      <a:stretch>
                        <a:fillRect/>
                      </a:stretch>
                    </p:blipFill>
                    <p:spPr bwMode="auto">
                      <a:xfrm>
                        <a:off x="2339652" y="1628800"/>
                        <a:ext cx="30353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376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4" name="Text Box 6"/>
          <p:cNvSpPr txBox="1">
            <a:spLocks noChangeArrowheads="1"/>
          </p:cNvSpPr>
          <p:nvPr/>
        </p:nvSpPr>
        <p:spPr bwMode="auto">
          <a:xfrm>
            <a:off x="2195736" y="620688"/>
            <a:ext cx="597666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4000" dirty="0" smtClean="0">
                <a:solidFill>
                  <a:srgbClr val="0070C0"/>
                </a:solidFill>
                <a:latin typeface="Tahoma" pitchFamily="34" charset="0"/>
                <a:ea typeface="等线 Light" panose="02010600030101010101" pitchFamily="2" charset="-122"/>
              </a:rPr>
              <a:t>积分域变换（数学）</a:t>
            </a:r>
            <a:endParaRPr lang="zh-CN" altLang="en-US" sz="4000" dirty="0">
              <a:solidFill>
                <a:srgbClr val="0070C0"/>
              </a:solidFill>
              <a:latin typeface="Tahoma" pitchFamily="34" charset="0"/>
              <a:ea typeface="等线 Light" panose="02010600030101010101" pitchFamily="2" charset="-122"/>
            </a:endParaRPr>
          </a:p>
        </p:txBody>
      </p:sp>
      <p:graphicFrame>
        <p:nvGraphicFramePr>
          <p:cNvPr id="3" name="对象 2"/>
          <p:cNvGraphicFramePr>
            <a:graphicFrameLocks noChangeAspect="1"/>
          </p:cNvGraphicFramePr>
          <p:nvPr>
            <p:extLst/>
          </p:nvPr>
        </p:nvGraphicFramePr>
        <p:xfrm>
          <a:off x="445107" y="2060848"/>
          <a:ext cx="7605713" cy="839788"/>
        </p:xfrm>
        <a:graphic>
          <a:graphicData uri="http://schemas.openxmlformats.org/presentationml/2006/ole">
            <mc:AlternateContent xmlns:mc="http://schemas.openxmlformats.org/markup-compatibility/2006">
              <mc:Choice xmlns:v="urn:schemas-microsoft-com:vml" Requires="v">
                <p:oleObj spid="_x0000_s538930" name="公式" r:id="rId4" imgW="3568680" imgH="393480" progId="Equation.3">
                  <p:embed/>
                </p:oleObj>
              </mc:Choice>
              <mc:Fallback>
                <p:oleObj name="公式" r:id="rId4" imgW="3568680" imgH="393480" progId="Equation.3">
                  <p:embed/>
                  <p:pic>
                    <p:nvPicPr>
                      <p:cNvPr id="3" name="对象 2"/>
                      <p:cNvPicPr>
                        <a:picLocks noChangeAspect="1" noChangeArrowheads="1"/>
                      </p:cNvPicPr>
                      <p:nvPr/>
                    </p:nvPicPr>
                    <p:blipFill>
                      <a:blip r:embed="rId5"/>
                      <a:srcRect/>
                      <a:stretch>
                        <a:fillRect/>
                      </a:stretch>
                    </p:blipFill>
                    <p:spPr bwMode="auto">
                      <a:xfrm>
                        <a:off x="445107" y="2060848"/>
                        <a:ext cx="7605713" cy="839788"/>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nvPr>
        </p:nvGraphicFramePr>
        <p:xfrm>
          <a:off x="2339752" y="4221088"/>
          <a:ext cx="4122738" cy="2284412"/>
        </p:xfrm>
        <a:graphic>
          <a:graphicData uri="http://schemas.openxmlformats.org/presentationml/2006/ole">
            <mc:AlternateContent xmlns:mc="http://schemas.openxmlformats.org/markup-compatibility/2006">
              <mc:Choice xmlns:v="urn:schemas-microsoft-com:vml" Requires="v">
                <p:oleObj spid="_x0000_s538931" name="公式" r:id="rId6" imgW="1879560" imgH="1041120" progId="Equation.3">
                  <p:embed/>
                </p:oleObj>
              </mc:Choice>
              <mc:Fallback>
                <p:oleObj name="公式" r:id="rId6" imgW="1879560" imgH="1041120" progId="Equation.3">
                  <p:embed/>
                  <p:pic>
                    <p:nvPicPr>
                      <p:cNvPr id="5" name="对象 4"/>
                      <p:cNvPicPr>
                        <a:picLocks noChangeAspect="1" noChangeArrowheads="1"/>
                      </p:cNvPicPr>
                      <p:nvPr/>
                    </p:nvPicPr>
                    <p:blipFill>
                      <a:blip r:embed="rId7"/>
                      <a:srcRect/>
                      <a:stretch>
                        <a:fillRect/>
                      </a:stretch>
                    </p:blipFill>
                    <p:spPr bwMode="auto">
                      <a:xfrm>
                        <a:off x="2339752" y="4221088"/>
                        <a:ext cx="4122738"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2843808" y="3209330"/>
            <a:ext cx="2376264" cy="461665"/>
          </a:xfrm>
          <a:prstGeom prst="rect">
            <a:avLst/>
          </a:prstGeom>
          <a:noFill/>
        </p:spPr>
        <p:txBody>
          <a:bodyPr wrap="square" rtlCol="0">
            <a:spAutoFit/>
          </a:bodyPr>
          <a:lstStyle/>
          <a:p>
            <a:r>
              <a:rPr lang="zh-CN" altLang="en-US" dirty="0" smtClean="0">
                <a:solidFill>
                  <a:srgbClr val="0070C0"/>
                </a:solidFill>
                <a:latin typeface="等线 Light" panose="02010600030101010101" pitchFamily="2" charset="-122"/>
                <a:ea typeface="等线 Light" panose="02010600030101010101" pitchFamily="2" charset="-122"/>
                <a:sym typeface="Symbol"/>
              </a:rPr>
              <a:t>若奇函</a:t>
            </a:r>
            <a:r>
              <a:rPr lang="en-US" altLang="zh-CN" dirty="0" smtClean="0">
                <a:solidFill>
                  <a:srgbClr val="0070C0"/>
                </a:solidFill>
                <a:latin typeface="等线 Light" panose="02010600030101010101" pitchFamily="2" charset="-122"/>
                <a:ea typeface="等线 Light" panose="02010600030101010101" pitchFamily="2" charset="-122"/>
                <a:sym typeface="Symbol"/>
              </a:rPr>
              <a:t>, </a:t>
            </a:r>
            <a:r>
              <a:rPr lang="zh-CN" altLang="en-US" dirty="0" smtClean="0">
                <a:solidFill>
                  <a:srgbClr val="0070C0"/>
                </a:solidFill>
                <a:latin typeface="等线 Light" panose="02010600030101010101" pitchFamily="2" charset="-122"/>
                <a:ea typeface="等线 Light" panose="02010600030101010101" pitchFamily="2" charset="-122"/>
                <a:sym typeface="Symbol"/>
              </a:rPr>
              <a:t>此项留</a:t>
            </a:r>
            <a:r>
              <a:rPr lang="zh-CN" altLang="en-US" dirty="0" smtClean="0">
                <a:latin typeface="等线 Light" panose="02010600030101010101" pitchFamily="2" charset="-122"/>
                <a:ea typeface="等线 Light" panose="02010600030101010101" pitchFamily="2" charset="-122"/>
                <a:sym typeface="Symbol"/>
              </a:rPr>
              <a:t>；</a:t>
            </a:r>
            <a:endParaRPr lang="en-US" altLang="zh-CN" dirty="0" smtClean="0">
              <a:solidFill>
                <a:srgbClr val="00B0F0"/>
              </a:solidFill>
              <a:latin typeface="等线 Light" panose="02010600030101010101" pitchFamily="2" charset="-122"/>
              <a:ea typeface="等线 Light" panose="02010600030101010101" pitchFamily="2" charset="-122"/>
              <a:sym typeface="Symbol"/>
            </a:endParaRPr>
          </a:p>
        </p:txBody>
      </p:sp>
      <p:sp>
        <p:nvSpPr>
          <p:cNvPr id="2" name="椭圆 1"/>
          <p:cNvSpPr/>
          <p:nvPr/>
        </p:nvSpPr>
        <p:spPr bwMode="auto">
          <a:xfrm>
            <a:off x="5436096" y="1916832"/>
            <a:ext cx="2232248" cy="720080"/>
          </a:xfrm>
          <a:prstGeom prst="ellipse">
            <a:avLst/>
          </a:prstGeom>
          <a:noFill/>
          <a:ln w="19050" cap="flat" cmpd="sng" algn="ctr">
            <a:solidFill>
              <a:srgbClr val="C00000"/>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endParaRPr lang="zh-CN" altLang="en-US" dirty="0" smtClean="0">
              <a:solidFill>
                <a:srgbClr val="000000"/>
              </a:solidFill>
              <a:latin typeface="等线 Light" panose="02010600030101010101" pitchFamily="2" charset="-122"/>
              <a:ea typeface="等线 Light" panose="02010600030101010101" pitchFamily="2" charset="-122"/>
            </a:endParaRPr>
          </a:p>
        </p:txBody>
      </p:sp>
      <p:sp>
        <p:nvSpPr>
          <p:cNvPr id="7" name="椭圆 6"/>
          <p:cNvSpPr/>
          <p:nvPr/>
        </p:nvSpPr>
        <p:spPr bwMode="auto">
          <a:xfrm>
            <a:off x="2987824" y="1917721"/>
            <a:ext cx="2232248" cy="720080"/>
          </a:xfrm>
          <a:prstGeom prst="ellipse">
            <a:avLst/>
          </a:prstGeom>
          <a:noFill/>
          <a:ln w="19050" cap="flat" cmpd="sng" algn="ctr">
            <a:solidFill>
              <a:srgbClr val="0070C0"/>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endParaRPr lang="zh-CN" altLang="en-US" dirty="0" smtClean="0">
              <a:solidFill>
                <a:srgbClr val="0070C0"/>
              </a:solidFill>
              <a:latin typeface="等线 Light" panose="02010600030101010101" pitchFamily="2" charset="-122"/>
              <a:ea typeface="等线 Light" panose="02010600030101010101" pitchFamily="2" charset="-122"/>
            </a:endParaRPr>
          </a:p>
        </p:txBody>
      </p:sp>
      <p:cxnSp>
        <p:nvCxnSpPr>
          <p:cNvPr id="10" name="直接箭头连接符 9"/>
          <p:cNvCxnSpPr/>
          <p:nvPr/>
        </p:nvCxnSpPr>
        <p:spPr bwMode="auto">
          <a:xfrm flipH="1" flipV="1">
            <a:off x="4091659" y="2791568"/>
            <a:ext cx="12289" cy="453326"/>
          </a:xfrm>
          <a:prstGeom prst="straightConnector1">
            <a:avLst/>
          </a:prstGeom>
          <a:noFill/>
          <a:ln w="19050" cap="flat" cmpd="sng" algn="ctr">
            <a:solidFill>
              <a:srgbClr val="0070C0"/>
            </a:solidFill>
            <a:prstDash val="solid"/>
            <a:round/>
            <a:headEnd type="none" w="med" len="med"/>
            <a:tailEnd type="arrow"/>
          </a:ln>
          <a:effectLst/>
        </p:spPr>
      </p:cxnSp>
      <p:cxnSp>
        <p:nvCxnSpPr>
          <p:cNvPr id="17" name="直接箭头连接符 16"/>
          <p:cNvCxnSpPr/>
          <p:nvPr/>
        </p:nvCxnSpPr>
        <p:spPr bwMode="auto">
          <a:xfrm flipH="1" flipV="1">
            <a:off x="6546075" y="2791568"/>
            <a:ext cx="12289" cy="453326"/>
          </a:xfrm>
          <a:prstGeom prst="straightConnector1">
            <a:avLst/>
          </a:prstGeom>
          <a:noFill/>
          <a:ln w="19050" cap="flat" cmpd="sng" algn="ctr">
            <a:solidFill>
              <a:srgbClr val="C00000"/>
            </a:solidFill>
            <a:prstDash val="solid"/>
            <a:round/>
            <a:headEnd type="none" w="med" len="med"/>
            <a:tailEnd type="arrow"/>
          </a:ln>
          <a:effectLst/>
        </p:spPr>
      </p:cxnSp>
      <p:sp>
        <p:nvSpPr>
          <p:cNvPr id="4" name="矩形 3"/>
          <p:cNvSpPr/>
          <p:nvPr/>
        </p:nvSpPr>
        <p:spPr>
          <a:xfrm>
            <a:off x="6680733" y="4437112"/>
            <a:ext cx="1959191" cy="461665"/>
          </a:xfrm>
          <a:prstGeom prst="rect">
            <a:avLst/>
          </a:prstGeom>
        </p:spPr>
        <p:txBody>
          <a:bodyPr wrap="none">
            <a:spAutoFit/>
          </a:bodyPr>
          <a:lstStyle/>
          <a:p>
            <a:r>
              <a:rPr lang="zh-CN" altLang="en-US" dirty="0">
                <a:solidFill>
                  <a:srgbClr val="0070C0"/>
                </a:solidFill>
                <a:latin typeface="等线 Light" panose="02010600030101010101" pitchFamily="2" charset="-122"/>
                <a:ea typeface="等线 Light" panose="02010600030101010101" pitchFamily="2" charset="-122"/>
                <a:sym typeface="Symbol"/>
              </a:rPr>
              <a:t> </a:t>
            </a:r>
            <a:r>
              <a:rPr lang="en-US" altLang="zh-CN" baseline="-25000" dirty="0">
                <a:solidFill>
                  <a:srgbClr val="0070C0"/>
                </a:solidFill>
                <a:latin typeface="等线 Light" panose="02010600030101010101" pitchFamily="2" charset="-122"/>
                <a:ea typeface="等线 Light" panose="02010600030101010101" pitchFamily="2" charset="-122"/>
                <a:sym typeface="Symbol"/>
              </a:rPr>
              <a:t>2</a:t>
            </a:r>
            <a:r>
              <a:rPr lang="en-US" altLang="zh-CN" dirty="0">
                <a:solidFill>
                  <a:srgbClr val="0070C0"/>
                </a:solidFill>
                <a:latin typeface="等线 Light" panose="02010600030101010101" pitchFamily="2" charset="-122"/>
                <a:ea typeface="等线 Light" panose="02010600030101010101" pitchFamily="2" charset="-122"/>
                <a:sym typeface="Symbol"/>
              </a:rPr>
              <a:t>()</a:t>
            </a:r>
            <a:r>
              <a:rPr lang="zh-CN" altLang="en-US" dirty="0">
                <a:solidFill>
                  <a:srgbClr val="0070C0"/>
                </a:solidFill>
                <a:latin typeface="等线 Light" panose="02010600030101010101" pitchFamily="2" charset="-122"/>
                <a:ea typeface="等线 Light" panose="02010600030101010101" pitchFamily="2" charset="-122"/>
                <a:sym typeface="Symbol"/>
              </a:rPr>
              <a:t>是奇函</a:t>
            </a:r>
            <a:r>
              <a:rPr lang="en-US" altLang="zh-CN" dirty="0">
                <a:solidFill>
                  <a:srgbClr val="0070C0"/>
                </a:solidFill>
                <a:latin typeface="等线 Light" panose="02010600030101010101" pitchFamily="2" charset="-122"/>
                <a:ea typeface="等线 Light" panose="02010600030101010101" pitchFamily="2" charset="-122"/>
                <a:sym typeface="Symbol"/>
              </a:rPr>
              <a:t>;</a:t>
            </a:r>
            <a:endParaRPr lang="zh-CN" altLang="en-US" dirty="0">
              <a:solidFill>
                <a:srgbClr val="0070C0"/>
              </a:solidFill>
              <a:latin typeface="等线 Light" panose="02010600030101010101" pitchFamily="2" charset="-122"/>
              <a:ea typeface="等线 Light" panose="02010600030101010101" pitchFamily="2" charset="-122"/>
            </a:endParaRPr>
          </a:p>
        </p:txBody>
      </p:sp>
      <p:sp>
        <p:nvSpPr>
          <p:cNvPr id="13" name="矩形 12"/>
          <p:cNvSpPr/>
          <p:nvPr/>
        </p:nvSpPr>
        <p:spPr>
          <a:xfrm>
            <a:off x="6680733" y="5778341"/>
            <a:ext cx="1959191" cy="461665"/>
          </a:xfrm>
          <a:prstGeom prst="rect">
            <a:avLst/>
          </a:prstGeom>
        </p:spPr>
        <p:txBody>
          <a:bodyPr wrap="none">
            <a:spAutoFit/>
          </a:bodyPr>
          <a:lstStyle/>
          <a:p>
            <a:r>
              <a:rPr lang="zh-CN" altLang="en-US" dirty="0">
                <a:solidFill>
                  <a:srgbClr val="C00000"/>
                </a:solidFill>
                <a:latin typeface="等线 Light" panose="02010600030101010101" pitchFamily="2" charset="-122"/>
                <a:ea typeface="等线 Light" panose="02010600030101010101" pitchFamily="2" charset="-122"/>
                <a:sym typeface="Symbol"/>
              </a:rPr>
              <a:t> </a:t>
            </a:r>
            <a:r>
              <a:rPr lang="en-US" altLang="zh-CN" baseline="-25000" dirty="0" smtClean="0">
                <a:solidFill>
                  <a:srgbClr val="C00000"/>
                </a:solidFill>
                <a:latin typeface="等线 Light" panose="02010600030101010101" pitchFamily="2" charset="-122"/>
                <a:ea typeface="等线 Light" panose="02010600030101010101" pitchFamily="2" charset="-122"/>
                <a:sym typeface="Symbol"/>
              </a:rPr>
              <a:t>1</a:t>
            </a:r>
            <a:r>
              <a:rPr lang="en-US" altLang="zh-CN" dirty="0" smtClean="0">
                <a:solidFill>
                  <a:srgbClr val="C00000"/>
                </a:solidFill>
                <a:latin typeface="等线 Light" panose="02010600030101010101" pitchFamily="2" charset="-122"/>
                <a:ea typeface="等线 Light" panose="02010600030101010101" pitchFamily="2" charset="-122"/>
                <a:sym typeface="Symbol"/>
              </a:rPr>
              <a:t>(</a:t>
            </a:r>
            <a:r>
              <a:rPr lang="en-US" altLang="zh-CN" dirty="0">
                <a:solidFill>
                  <a:srgbClr val="C00000"/>
                </a:solidFill>
                <a:latin typeface="等线 Light" panose="02010600030101010101" pitchFamily="2" charset="-122"/>
                <a:ea typeface="等线 Light" panose="02010600030101010101" pitchFamily="2" charset="-122"/>
                <a:sym typeface="Symbol"/>
              </a:rPr>
              <a:t>)</a:t>
            </a:r>
            <a:r>
              <a:rPr lang="zh-CN" altLang="en-US" dirty="0" smtClean="0">
                <a:solidFill>
                  <a:srgbClr val="C00000"/>
                </a:solidFill>
                <a:latin typeface="等线 Light" panose="02010600030101010101" pitchFamily="2" charset="-122"/>
                <a:ea typeface="等线 Light" panose="02010600030101010101" pitchFamily="2" charset="-122"/>
                <a:sym typeface="Symbol"/>
              </a:rPr>
              <a:t>是偶函</a:t>
            </a:r>
            <a:r>
              <a:rPr lang="en-US" altLang="zh-CN" dirty="0">
                <a:solidFill>
                  <a:srgbClr val="C00000"/>
                </a:solidFill>
                <a:latin typeface="等线 Light" panose="02010600030101010101" pitchFamily="2" charset="-122"/>
                <a:ea typeface="等线 Light" panose="02010600030101010101" pitchFamily="2" charset="-122"/>
                <a:sym typeface="Symbol"/>
              </a:rPr>
              <a:t>;</a:t>
            </a:r>
            <a:endParaRPr lang="zh-CN" altLang="en-US" dirty="0">
              <a:solidFill>
                <a:srgbClr val="C00000"/>
              </a:solidFill>
              <a:latin typeface="等线 Light" panose="02010600030101010101" pitchFamily="2" charset="-122"/>
              <a:ea typeface="等线 Light" panose="02010600030101010101" pitchFamily="2" charset="-122"/>
            </a:endParaRPr>
          </a:p>
        </p:txBody>
      </p:sp>
      <p:sp>
        <p:nvSpPr>
          <p:cNvPr id="21" name="矩形 20"/>
          <p:cNvSpPr/>
          <p:nvPr/>
        </p:nvSpPr>
        <p:spPr bwMode="auto">
          <a:xfrm>
            <a:off x="2771800" y="2791568"/>
            <a:ext cx="216024" cy="61368"/>
          </a:xfrm>
          <a:prstGeom prst="rect">
            <a:avLst/>
          </a:prstGeom>
          <a:solidFill>
            <a:srgbClr val="C00000"/>
          </a:solidFill>
          <a:ln w="19050" cap="flat" cmpd="sng" algn="ctr">
            <a:solidFill>
              <a:srgbClr val="C0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等线 Light" panose="02010600030101010101" pitchFamily="2" charset="-122"/>
              <a:ea typeface="等线 Light" panose="02010600030101010101" pitchFamily="2" charset="-122"/>
            </a:endParaRPr>
          </a:p>
        </p:txBody>
      </p:sp>
      <p:sp>
        <p:nvSpPr>
          <p:cNvPr id="8" name="矩形 7"/>
          <p:cNvSpPr/>
          <p:nvPr/>
        </p:nvSpPr>
        <p:spPr>
          <a:xfrm>
            <a:off x="5456046" y="3196694"/>
            <a:ext cx="2270173" cy="461665"/>
          </a:xfrm>
          <a:prstGeom prst="rect">
            <a:avLst/>
          </a:prstGeom>
        </p:spPr>
        <p:txBody>
          <a:bodyPr wrap="none">
            <a:spAutoFit/>
          </a:bodyPr>
          <a:lstStyle/>
          <a:p>
            <a:r>
              <a:rPr lang="zh-CN" altLang="en-US" dirty="0">
                <a:solidFill>
                  <a:srgbClr val="C00000"/>
                </a:solidFill>
                <a:latin typeface="等线 Light" panose="02010600030101010101" pitchFamily="2" charset="-122"/>
                <a:ea typeface="等线 Light" panose="02010600030101010101" pitchFamily="2" charset="-122"/>
                <a:sym typeface="Symbol"/>
              </a:rPr>
              <a:t>若偶函</a:t>
            </a:r>
            <a:r>
              <a:rPr lang="en-US" altLang="zh-CN" dirty="0">
                <a:solidFill>
                  <a:srgbClr val="C00000"/>
                </a:solidFill>
                <a:latin typeface="等线 Light" panose="02010600030101010101" pitchFamily="2" charset="-122"/>
                <a:ea typeface="等线 Light" panose="02010600030101010101" pitchFamily="2" charset="-122"/>
                <a:sym typeface="Symbol"/>
              </a:rPr>
              <a:t>, </a:t>
            </a:r>
            <a:r>
              <a:rPr lang="zh-CN" altLang="en-US" dirty="0">
                <a:solidFill>
                  <a:srgbClr val="C00000"/>
                </a:solidFill>
                <a:latin typeface="等线 Light" panose="02010600030101010101" pitchFamily="2" charset="-122"/>
                <a:ea typeface="等线 Light" panose="02010600030101010101" pitchFamily="2" charset="-122"/>
                <a:sym typeface="Symbol"/>
              </a:rPr>
              <a:t>此项留 </a:t>
            </a:r>
            <a:endParaRPr lang="en-US" altLang="zh-CN" dirty="0">
              <a:solidFill>
                <a:srgbClr val="00B0F0"/>
              </a:solidFill>
              <a:latin typeface="等线 Light" panose="02010600030101010101" pitchFamily="2" charset="-122"/>
              <a:ea typeface="等线 Light" panose="02010600030101010101" pitchFamily="2" charset="-122"/>
              <a:sym typeface="Symbol"/>
            </a:endParaRPr>
          </a:p>
        </p:txBody>
      </p:sp>
    </p:spTree>
    <p:extLst>
      <p:ext uri="{BB962C8B-B14F-4D97-AF65-F5344CB8AC3E}">
        <p14:creationId xmlns:p14="http://schemas.microsoft.com/office/powerpoint/2010/main" val="1714024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wipe(left)">
                                      <p:cBhvr>
                                        <p:cTn id="20" dur="500"/>
                                        <p:tgtEl>
                                          <p:spTgt spid="6">
                                            <p:txEl>
                                              <p:pRg st="0" end="0"/>
                                            </p:txEl>
                                          </p:spTgt>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4" name="Text Box 6"/>
          <p:cNvSpPr txBox="1">
            <a:spLocks noChangeArrowheads="1"/>
          </p:cNvSpPr>
          <p:nvPr/>
        </p:nvSpPr>
        <p:spPr bwMode="auto">
          <a:xfrm>
            <a:off x="420935" y="620688"/>
            <a:ext cx="82809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4000" dirty="0" smtClean="0">
                <a:solidFill>
                  <a:srgbClr val="0070C0"/>
                </a:solidFill>
                <a:latin typeface="Tahoma" pitchFamily="34" charset="0"/>
                <a:ea typeface="等线 Light" panose="02010600030101010101" pitchFamily="2" charset="-122"/>
              </a:rPr>
              <a:t>积分域变换（数学）</a:t>
            </a:r>
            <a:endParaRPr kumimoji="1" lang="zh-CN" altLang="en-US" sz="4000" dirty="0">
              <a:solidFill>
                <a:srgbClr val="0070C0"/>
              </a:solidFill>
              <a:latin typeface="Tahoma" pitchFamily="34" charset="0"/>
              <a:ea typeface="等线 Light" panose="02010600030101010101" pitchFamily="2" charset="-122"/>
            </a:endParaRPr>
          </a:p>
        </p:txBody>
      </p:sp>
      <p:graphicFrame>
        <p:nvGraphicFramePr>
          <p:cNvPr id="3" name="对象 2"/>
          <p:cNvGraphicFramePr>
            <a:graphicFrameLocks noChangeAspect="1"/>
          </p:cNvGraphicFramePr>
          <p:nvPr>
            <p:extLst/>
          </p:nvPr>
        </p:nvGraphicFramePr>
        <p:xfrm>
          <a:off x="494679" y="1916832"/>
          <a:ext cx="7605713" cy="839788"/>
        </p:xfrm>
        <a:graphic>
          <a:graphicData uri="http://schemas.openxmlformats.org/presentationml/2006/ole">
            <mc:AlternateContent xmlns:mc="http://schemas.openxmlformats.org/markup-compatibility/2006">
              <mc:Choice xmlns:v="urn:schemas-microsoft-com:vml" Requires="v">
                <p:oleObj spid="_x0000_s540258" name="公式" r:id="rId4" imgW="3568680" imgH="393480" progId="Equation.3">
                  <p:embed/>
                </p:oleObj>
              </mc:Choice>
              <mc:Fallback>
                <p:oleObj name="公式" r:id="rId4" imgW="3568680" imgH="393480" progId="Equation.3">
                  <p:embed/>
                  <p:pic>
                    <p:nvPicPr>
                      <p:cNvPr id="3" name="对象 2"/>
                      <p:cNvPicPr>
                        <a:picLocks noChangeAspect="1" noChangeArrowheads="1"/>
                      </p:cNvPicPr>
                      <p:nvPr/>
                    </p:nvPicPr>
                    <p:blipFill>
                      <a:blip r:embed="rId5"/>
                      <a:srcRect/>
                      <a:stretch>
                        <a:fillRect/>
                      </a:stretch>
                    </p:blipFill>
                    <p:spPr bwMode="auto">
                      <a:xfrm>
                        <a:off x="494679" y="1916832"/>
                        <a:ext cx="7605713" cy="839788"/>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nvPr>
        </p:nvGraphicFramePr>
        <p:xfrm>
          <a:off x="2213369" y="3496478"/>
          <a:ext cx="4540250" cy="1784350"/>
        </p:xfrm>
        <a:graphic>
          <a:graphicData uri="http://schemas.openxmlformats.org/presentationml/2006/ole">
            <mc:AlternateContent xmlns:mc="http://schemas.openxmlformats.org/markup-compatibility/2006">
              <mc:Choice xmlns:v="urn:schemas-microsoft-com:vml" Requires="v">
                <p:oleObj spid="_x0000_s540259" name="公式" r:id="rId6" imgW="2070000" imgH="812520" progId="Equation.3">
                  <p:embed/>
                </p:oleObj>
              </mc:Choice>
              <mc:Fallback>
                <p:oleObj name="公式" r:id="rId6" imgW="2070000" imgH="812520" progId="Equation.3">
                  <p:embed/>
                  <p:pic>
                    <p:nvPicPr>
                      <p:cNvPr id="5" name="对象 4"/>
                      <p:cNvPicPr>
                        <a:picLocks noChangeAspect="1" noChangeArrowheads="1"/>
                      </p:cNvPicPr>
                      <p:nvPr/>
                    </p:nvPicPr>
                    <p:blipFill>
                      <a:blip r:embed="rId7"/>
                      <a:srcRect/>
                      <a:stretch>
                        <a:fillRect/>
                      </a:stretch>
                    </p:blipFill>
                    <p:spPr bwMode="auto">
                      <a:xfrm>
                        <a:off x="2213369" y="3496478"/>
                        <a:ext cx="4540250" cy="1784350"/>
                      </a:xfrm>
                      <a:prstGeom prst="rect">
                        <a:avLst/>
                      </a:prstGeom>
                      <a:noFill/>
                      <a:ln>
                        <a:solidFill>
                          <a:srgbClr val="C00000"/>
                        </a:solidFill>
                      </a:ln>
                      <a:extLst/>
                    </p:spPr>
                  </p:pic>
                </p:oleObj>
              </mc:Fallback>
            </mc:AlternateContent>
          </a:graphicData>
        </a:graphic>
      </p:graphicFrame>
      <p:sp>
        <p:nvSpPr>
          <p:cNvPr id="6" name="TextBox 5"/>
          <p:cNvSpPr txBox="1"/>
          <p:nvPr/>
        </p:nvSpPr>
        <p:spPr>
          <a:xfrm>
            <a:off x="2339752" y="2924944"/>
            <a:ext cx="3692036" cy="461665"/>
          </a:xfrm>
          <a:prstGeom prst="rect">
            <a:avLst/>
          </a:prstGeom>
          <a:noFill/>
        </p:spPr>
        <p:txBody>
          <a:bodyPr wrap="none" rtlCol="0">
            <a:spAutoFit/>
          </a:bodyPr>
          <a:lstStyle/>
          <a:p>
            <a:r>
              <a:rPr lang="zh-CN" altLang="en-US" dirty="0" smtClean="0">
                <a:solidFill>
                  <a:srgbClr val="0070C0"/>
                </a:solidFill>
                <a:latin typeface="等线 Light" panose="02010600030101010101" pitchFamily="2" charset="-122"/>
                <a:ea typeface="等线 Light" panose="02010600030101010101" pitchFamily="2" charset="-122"/>
                <a:sym typeface="Symbol"/>
              </a:rPr>
              <a:t></a:t>
            </a:r>
            <a:r>
              <a:rPr lang="en-US" altLang="zh-CN" baseline="-25000" dirty="0" smtClean="0">
                <a:solidFill>
                  <a:srgbClr val="0070C0"/>
                </a:solidFill>
                <a:latin typeface="等线 Light" panose="02010600030101010101" pitchFamily="2" charset="-122"/>
                <a:ea typeface="等线 Light" panose="02010600030101010101" pitchFamily="2" charset="-122"/>
                <a:sym typeface="Symbol"/>
              </a:rPr>
              <a:t>2</a:t>
            </a:r>
            <a:r>
              <a:rPr lang="en-US" altLang="zh-CN" dirty="0" smtClean="0">
                <a:solidFill>
                  <a:srgbClr val="0070C0"/>
                </a:solidFill>
                <a:latin typeface="等线 Light" panose="02010600030101010101" pitchFamily="2" charset="-122"/>
                <a:ea typeface="等线 Light" panose="02010600030101010101" pitchFamily="2" charset="-122"/>
                <a:sym typeface="Symbol"/>
              </a:rPr>
              <a:t>(</a:t>
            </a:r>
            <a:r>
              <a:rPr lang="en-US" altLang="zh-CN" dirty="0">
                <a:solidFill>
                  <a:srgbClr val="0070C0"/>
                </a:solidFill>
                <a:latin typeface="等线 Light" panose="02010600030101010101" pitchFamily="2" charset="-122"/>
                <a:ea typeface="等线 Light" panose="02010600030101010101" pitchFamily="2" charset="-122"/>
                <a:sym typeface="Symbol"/>
              </a:rPr>
              <a:t>)</a:t>
            </a:r>
            <a:r>
              <a:rPr lang="zh-CN" altLang="en-US" dirty="0" smtClean="0">
                <a:solidFill>
                  <a:srgbClr val="0070C0"/>
                </a:solidFill>
                <a:latin typeface="等线 Light" panose="02010600030101010101" pitchFamily="2" charset="-122"/>
                <a:ea typeface="等线 Light" panose="02010600030101010101" pitchFamily="2" charset="-122"/>
                <a:sym typeface="Symbol"/>
              </a:rPr>
              <a:t>是奇函；</a:t>
            </a:r>
            <a:r>
              <a:rPr lang="en-US" altLang="zh-CN" baseline="-25000" dirty="0">
                <a:solidFill>
                  <a:srgbClr val="0070C0"/>
                </a:solidFill>
                <a:latin typeface="等线 Light" panose="02010600030101010101" pitchFamily="2" charset="-122"/>
                <a:ea typeface="等线 Light" panose="02010600030101010101" pitchFamily="2" charset="-122"/>
                <a:sym typeface="Symbol"/>
              </a:rPr>
              <a:t>1</a:t>
            </a:r>
            <a:r>
              <a:rPr lang="en-US" altLang="zh-CN" dirty="0">
                <a:solidFill>
                  <a:srgbClr val="0070C0"/>
                </a:solidFill>
                <a:latin typeface="等线 Light" panose="02010600030101010101" pitchFamily="2" charset="-122"/>
                <a:ea typeface="等线 Light" panose="02010600030101010101" pitchFamily="2" charset="-122"/>
                <a:sym typeface="Symbol"/>
              </a:rPr>
              <a:t>()</a:t>
            </a:r>
            <a:r>
              <a:rPr lang="zh-CN" altLang="en-US" dirty="0">
                <a:solidFill>
                  <a:srgbClr val="0070C0"/>
                </a:solidFill>
                <a:latin typeface="等线 Light" panose="02010600030101010101" pitchFamily="2" charset="-122"/>
                <a:ea typeface="等线 Light" panose="02010600030101010101" pitchFamily="2" charset="-122"/>
                <a:sym typeface="Symbol"/>
              </a:rPr>
              <a:t>是偶</a:t>
            </a:r>
            <a:r>
              <a:rPr lang="zh-CN" altLang="en-US" dirty="0" smtClean="0">
                <a:solidFill>
                  <a:srgbClr val="0070C0"/>
                </a:solidFill>
                <a:latin typeface="等线 Light" panose="02010600030101010101" pitchFamily="2" charset="-122"/>
                <a:ea typeface="等线 Light" panose="02010600030101010101" pitchFamily="2" charset="-122"/>
                <a:sym typeface="Symbol"/>
              </a:rPr>
              <a:t>函</a:t>
            </a:r>
            <a:endParaRPr lang="en-US" altLang="zh-CN" dirty="0" smtClean="0">
              <a:solidFill>
                <a:srgbClr val="0070C0"/>
              </a:solidFill>
              <a:latin typeface="等线 Light" panose="02010600030101010101" pitchFamily="2" charset="-122"/>
              <a:ea typeface="等线 Light" panose="02010600030101010101" pitchFamily="2" charset="-122"/>
              <a:sym typeface="Symbol"/>
            </a:endParaRPr>
          </a:p>
        </p:txBody>
      </p:sp>
      <p:sp>
        <p:nvSpPr>
          <p:cNvPr id="4" name="TextBox 3"/>
          <p:cNvSpPr txBox="1"/>
          <p:nvPr/>
        </p:nvSpPr>
        <p:spPr>
          <a:xfrm>
            <a:off x="3842208" y="6229571"/>
            <a:ext cx="1826141" cy="461665"/>
          </a:xfrm>
          <a:prstGeom prst="rect">
            <a:avLst/>
          </a:prstGeom>
          <a:noFill/>
        </p:spPr>
        <p:txBody>
          <a:bodyPr wrap="none" rtlCol="0">
            <a:spAutoFit/>
          </a:bodyPr>
          <a:lstStyle/>
          <a:p>
            <a:r>
              <a:rPr lang="zh-CN" altLang="en-US" dirty="0" smtClean="0">
                <a:latin typeface="等线 Light" panose="02010600030101010101" pitchFamily="2" charset="-122"/>
                <a:ea typeface="等线 Light" panose="02010600030101010101" pitchFamily="2" charset="-122"/>
                <a:sym typeface="Symbol"/>
              </a:rPr>
              <a:t></a:t>
            </a:r>
            <a:r>
              <a:rPr lang="en-US" altLang="zh-CN" dirty="0" smtClean="0">
                <a:latin typeface="等线 Light" panose="02010600030101010101" pitchFamily="2" charset="-122"/>
                <a:ea typeface="等线 Light" panose="02010600030101010101" pitchFamily="2" charset="-122"/>
                <a:sym typeface="Symbol"/>
              </a:rPr>
              <a:t>0, </a:t>
            </a:r>
            <a:r>
              <a:rPr lang="en-US" altLang="zh-CN" baseline="-25000" dirty="0" smtClean="0">
                <a:latin typeface="等线 Light" panose="02010600030101010101" pitchFamily="2" charset="-122"/>
                <a:ea typeface="等线 Light" panose="02010600030101010101" pitchFamily="2" charset="-122"/>
                <a:sym typeface="Symbol"/>
              </a:rPr>
              <a:t>2</a:t>
            </a:r>
            <a:r>
              <a:rPr lang="en-US" altLang="zh-CN" dirty="0">
                <a:latin typeface="等线 Light" panose="02010600030101010101" pitchFamily="2" charset="-122"/>
                <a:ea typeface="等线 Light" panose="02010600030101010101" pitchFamily="2" charset="-122"/>
                <a:sym typeface="Symbol"/>
              </a:rPr>
              <a:t> 0</a:t>
            </a:r>
            <a:endParaRPr lang="zh-CN" altLang="en-US" dirty="0">
              <a:latin typeface="等线 Light" panose="02010600030101010101" pitchFamily="2" charset="-122"/>
              <a:ea typeface="等线 Light" panose="02010600030101010101" pitchFamily="2" charset="-122"/>
            </a:endParaRPr>
          </a:p>
        </p:txBody>
      </p:sp>
      <p:graphicFrame>
        <p:nvGraphicFramePr>
          <p:cNvPr id="8" name="对象 7"/>
          <p:cNvGraphicFramePr>
            <a:graphicFrameLocks noChangeAspect="1"/>
          </p:cNvGraphicFramePr>
          <p:nvPr>
            <p:extLst/>
          </p:nvPr>
        </p:nvGraphicFramePr>
        <p:xfrm>
          <a:off x="7363515" y="6027737"/>
          <a:ext cx="1308100" cy="830263"/>
        </p:xfrm>
        <a:graphic>
          <a:graphicData uri="http://schemas.openxmlformats.org/presentationml/2006/ole">
            <mc:AlternateContent xmlns:mc="http://schemas.openxmlformats.org/markup-compatibility/2006">
              <mc:Choice xmlns:v="urn:schemas-microsoft-com:vml" Requires="v">
                <p:oleObj spid="_x0000_s540260" name="公式" r:id="rId8" imgW="685800" imgH="431640" progId="Equation.3">
                  <p:embed/>
                </p:oleObj>
              </mc:Choice>
              <mc:Fallback>
                <p:oleObj name="公式" r:id="rId8" imgW="685800" imgH="431640" progId="Equation.3">
                  <p:embed/>
                  <p:pic>
                    <p:nvPicPr>
                      <p:cNvPr id="8" name="对象 7"/>
                      <p:cNvPicPr>
                        <a:picLocks noChangeAspect="1" noChangeArrowheads="1"/>
                      </p:cNvPicPr>
                      <p:nvPr/>
                    </p:nvPicPr>
                    <p:blipFill>
                      <a:blip r:embed="rId9"/>
                      <a:srcRect/>
                      <a:stretch>
                        <a:fillRect/>
                      </a:stretch>
                    </p:blipFill>
                    <p:spPr bwMode="auto">
                      <a:xfrm>
                        <a:off x="7363515" y="6027737"/>
                        <a:ext cx="1308100" cy="830263"/>
                      </a:xfrm>
                      <a:prstGeom prst="rect">
                        <a:avLst/>
                      </a:prstGeom>
                      <a:noFill/>
                      <a:ln>
                        <a:noFill/>
                      </a:ln>
                    </p:spPr>
                  </p:pic>
                </p:oleObj>
              </mc:Fallback>
            </mc:AlternateContent>
          </a:graphicData>
        </a:graphic>
      </p:graphicFrame>
      <p:sp>
        <p:nvSpPr>
          <p:cNvPr id="9" name="TextBox 8"/>
          <p:cNvSpPr txBox="1"/>
          <p:nvPr/>
        </p:nvSpPr>
        <p:spPr>
          <a:xfrm>
            <a:off x="5807027" y="6293986"/>
            <a:ext cx="1523174" cy="307777"/>
          </a:xfrm>
          <a:prstGeom prst="rect">
            <a:avLst/>
          </a:prstGeom>
          <a:noFill/>
        </p:spPr>
        <p:txBody>
          <a:bodyPr wrap="none" rtlCol="0">
            <a:spAutoFit/>
          </a:bodyPr>
          <a:lstStyle/>
          <a:p>
            <a:r>
              <a:rPr lang="zh-CN" altLang="en-US" sz="1400" dirty="0" smtClean="0">
                <a:solidFill>
                  <a:srgbClr val="C00000"/>
                </a:solidFill>
                <a:latin typeface="等线 Light" panose="02010600030101010101" pitchFamily="2" charset="-122"/>
                <a:ea typeface="等线 Light" panose="02010600030101010101" pitchFamily="2" charset="-122"/>
              </a:rPr>
              <a:t>对金属和半导体</a:t>
            </a:r>
            <a:r>
              <a:rPr lang="en-US" altLang="zh-CN" sz="1400" dirty="0" smtClean="0">
                <a:solidFill>
                  <a:srgbClr val="C00000"/>
                </a:solidFill>
                <a:latin typeface="等线 Light" panose="02010600030101010101" pitchFamily="2" charset="-122"/>
                <a:ea typeface="等线 Light" panose="02010600030101010101" pitchFamily="2" charset="-122"/>
              </a:rPr>
              <a:t>:</a:t>
            </a:r>
            <a:endParaRPr lang="zh-CN" altLang="en-US" sz="1400" dirty="0">
              <a:solidFill>
                <a:srgbClr val="C00000"/>
              </a:solidFill>
              <a:latin typeface="等线 Light" panose="02010600030101010101" pitchFamily="2" charset="-122"/>
              <a:ea typeface="等线 Light" panose="02010600030101010101" pitchFamily="2" charset="-122"/>
            </a:endParaRPr>
          </a:p>
        </p:txBody>
      </p:sp>
      <p:sp>
        <p:nvSpPr>
          <p:cNvPr id="12" name="TextBox 11"/>
          <p:cNvSpPr txBox="1"/>
          <p:nvPr/>
        </p:nvSpPr>
        <p:spPr>
          <a:xfrm>
            <a:off x="7020272" y="5491355"/>
            <a:ext cx="1107996" cy="369332"/>
          </a:xfrm>
          <a:prstGeom prst="rect">
            <a:avLst/>
          </a:prstGeom>
          <a:noFill/>
        </p:spPr>
        <p:txBody>
          <a:bodyPr wrap="none" rtlCol="0">
            <a:spAutoFit/>
          </a:bodyPr>
          <a:lstStyle/>
          <a:p>
            <a:r>
              <a:rPr lang="zh-CN" altLang="en-US" sz="1800" dirty="0" smtClean="0">
                <a:solidFill>
                  <a:srgbClr val="C00000"/>
                </a:solidFill>
                <a:latin typeface="等线 Light" panose="02010600030101010101" pitchFamily="2" charset="-122"/>
                <a:ea typeface="等线 Light" panose="02010600030101010101" pitchFamily="2" charset="-122"/>
              </a:rPr>
              <a:t>传导电导</a:t>
            </a:r>
            <a:endParaRPr lang="zh-CN" altLang="en-US" sz="1800" dirty="0">
              <a:solidFill>
                <a:srgbClr val="C00000"/>
              </a:solidFill>
              <a:latin typeface="等线 Light" panose="02010600030101010101" pitchFamily="2" charset="-122"/>
              <a:ea typeface="等线 Light" panose="02010600030101010101" pitchFamily="2" charset="-122"/>
            </a:endParaRPr>
          </a:p>
        </p:txBody>
      </p:sp>
      <p:cxnSp>
        <p:nvCxnSpPr>
          <p:cNvPr id="14" name="直接箭头连接符 13"/>
          <p:cNvCxnSpPr/>
          <p:nvPr/>
        </p:nvCxnSpPr>
        <p:spPr bwMode="auto">
          <a:xfrm>
            <a:off x="7452320" y="5867722"/>
            <a:ext cx="288032" cy="297582"/>
          </a:xfrm>
          <a:prstGeom prst="straightConnector1">
            <a:avLst/>
          </a:prstGeom>
          <a:noFill/>
          <a:ln w="19050" cap="flat" cmpd="sng" algn="ctr">
            <a:solidFill>
              <a:srgbClr val="C00000"/>
            </a:solidFill>
            <a:prstDash val="solid"/>
            <a:round/>
            <a:headEnd type="none" w="med" len="med"/>
            <a:tailEnd type="arrow"/>
          </a:ln>
          <a:effectLst/>
        </p:spPr>
      </p:cxnSp>
      <p:sp>
        <p:nvSpPr>
          <p:cNvPr id="17" name="TextBox 16"/>
          <p:cNvSpPr txBox="1"/>
          <p:nvPr/>
        </p:nvSpPr>
        <p:spPr>
          <a:xfrm>
            <a:off x="899592" y="6237311"/>
            <a:ext cx="2954655" cy="461665"/>
          </a:xfrm>
          <a:prstGeom prst="rect">
            <a:avLst/>
          </a:prstGeom>
          <a:noFill/>
        </p:spPr>
        <p:txBody>
          <a:bodyPr wrap="none" rtlCol="0">
            <a:spAutoFit/>
          </a:bodyPr>
          <a:lstStyle/>
          <a:p>
            <a:r>
              <a:rPr lang="zh-CN" altLang="en-US" dirty="0" smtClean="0">
                <a:solidFill>
                  <a:srgbClr val="C00000"/>
                </a:solidFill>
                <a:latin typeface="等线 Light" panose="02010600030101010101" pitchFamily="2" charset="-122"/>
                <a:ea typeface="等线 Light" panose="02010600030101010101" pitchFamily="2" charset="-122"/>
              </a:rPr>
              <a:t>原式仅适用于绝缘体</a:t>
            </a:r>
            <a:endParaRPr lang="zh-CN" altLang="en-US" dirty="0">
              <a:solidFill>
                <a:srgbClr val="C00000"/>
              </a:solidFill>
              <a:latin typeface="等线 Light" panose="02010600030101010101" pitchFamily="2" charset="-122"/>
              <a:ea typeface="等线 Light" panose="02010600030101010101" pitchFamily="2" charset="-122"/>
            </a:endParaRPr>
          </a:p>
        </p:txBody>
      </p:sp>
      <p:graphicFrame>
        <p:nvGraphicFramePr>
          <p:cNvPr id="18" name="对象 17"/>
          <p:cNvGraphicFramePr>
            <a:graphicFrameLocks noChangeAspect="1"/>
          </p:cNvGraphicFramePr>
          <p:nvPr>
            <p:extLst/>
          </p:nvPr>
        </p:nvGraphicFramePr>
        <p:xfrm>
          <a:off x="2340217" y="5326285"/>
          <a:ext cx="2474198" cy="776303"/>
        </p:xfrm>
        <a:graphic>
          <a:graphicData uri="http://schemas.openxmlformats.org/presentationml/2006/ole">
            <mc:AlternateContent xmlns:mc="http://schemas.openxmlformats.org/markup-compatibility/2006">
              <mc:Choice xmlns:v="urn:schemas-microsoft-com:vml" Requires="v">
                <p:oleObj spid="_x0000_s540261" name="公式" r:id="rId10" imgW="1257120" imgH="393480" progId="Equation.3">
                  <p:embed/>
                </p:oleObj>
              </mc:Choice>
              <mc:Fallback>
                <p:oleObj name="公式" r:id="rId10" imgW="1257120" imgH="393480" progId="Equation.3">
                  <p:embed/>
                  <p:pic>
                    <p:nvPicPr>
                      <p:cNvPr id="18" name="对象 17"/>
                      <p:cNvPicPr>
                        <a:picLocks noChangeAspect="1" noChangeArrowheads="1"/>
                      </p:cNvPicPr>
                      <p:nvPr/>
                    </p:nvPicPr>
                    <p:blipFill>
                      <a:blip r:embed="rId11"/>
                      <a:srcRect/>
                      <a:stretch>
                        <a:fillRect/>
                      </a:stretch>
                    </p:blipFill>
                    <p:spPr bwMode="auto">
                      <a:xfrm>
                        <a:off x="2340217" y="5326285"/>
                        <a:ext cx="2474198" cy="776303"/>
                      </a:xfrm>
                      <a:prstGeom prst="rect">
                        <a:avLst/>
                      </a:prstGeom>
                      <a:noFill/>
                      <a:ln>
                        <a:noFill/>
                      </a:ln>
                    </p:spPr>
                  </p:pic>
                </p:oleObj>
              </mc:Fallback>
            </mc:AlternateContent>
          </a:graphicData>
        </a:graphic>
      </p:graphicFrame>
      <p:grpSp>
        <p:nvGrpSpPr>
          <p:cNvPr id="22" name="组合 21"/>
          <p:cNvGrpSpPr/>
          <p:nvPr/>
        </p:nvGrpSpPr>
        <p:grpSpPr>
          <a:xfrm>
            <a:off x="5766989" y="4509120"/>
            <a:ext cx="317179" cy="216024"/>
            <a:chOff x="5796136" y="4581128"/>
            <a:chExt cx="317179" cy="216024"/>
          </a:xfrm>
        </p:grpSpPr>
        <p:sp>
          <p:nvSpPr>
            <p:cNvPr id="19" name="椭圆 18"/>
            <p:cNvSpPr/>
            <p:nvPr/>
          </p:nvSpPr>
          <p:spPr bwMode="auto">
            <a:xfrm>
              <a:off x="5868144" y="4581128"/>
              <a:ext cx="195704" cy="216024"/>
            </a:xfrm>
            <a:prstGeom prst="ellipse">
              <a:avLst/>
            </a:prstGeom>
            <a:noFill/>
            <a:ln w="19050" cap="flat" cmpd="sng" algn="ctr">
              <a:solidFill>
                <a:srgbClr val="C0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smtClean="0">
                <a:ln>
                  <a:noFill/>
                </a:ln>
                <a:solidFill>
                  <a:schemeClr val="tx1"/>
                </a:solidFill>
                <a:effectLst/>
                <a:latin typeface="等线 Light" panose="02010600030101010101" pitchFamily="2" charset="-122"/>
                <a:ea typeface="等线 Light" panose="02010600030101010101" pitchFamily="2" charset="-122"/>
              </a:endParaRPr>
            </a:p>
          </p:txBody>
        </p:sp>
        <p:cxnSp>
          <p:nvCxnSpPr>
            <p:cNvPr id="21" name="直接箭头连接符 20"/>
            <p:cNvCxnSpPr/>
            <p:nvPr/>
          </p:nvCxnSpPr>
          <p:spPr bwMode="auto">
            <a:xfrm flipV="1">
              <a:off x="5796136" y="4581128"/>
              <a:ext cx="317179" cy="216024"/>
            </a:xfrm>
            <a:prstGeom prst="straightConnector1">
              <a:avLst/>
            </a:prstGeom>
            <a:noFill/>
            <a:ln w="19050" cap="flat" cmpd="sng" algn="ctr">
              <a:solidFill>
                <a:srgbClr val="C00000"/>
              </a:solidFill>
              <a:prstDash val="solid"/>
              <a:round/>
              <a:headEnd type="none" w="med" len="med"/>
              <a:tailEnd type="arrow"/>
            </a:ln>
            <a:effectLst/>
          </p:spPr>
        </p:cxnSp>
      </p:grpSp>
      <p:cxnSp>
        <p:nvCxnSpPr>
          <p:cNvPr id="25" name="直接连接符 24"/>
          <p:cNvCxnSpPr/>
          <p:nvPr/>
        </p:nvCxnSpPr>
        <p:spPr bwMode="auto">
          <a:xfrm>
            <a:off x="5580112" y="2348880"/>
            <a:ext cx="2088232" cy="0"/>
          </a:xfrm>
          <a:prstGeom prst="line">
            <a:avLst/>
          </a:prstGeom>
          <a:noFill/>
          <a:ln w="38100" cap="flat" cmpd="sng" algn="ctr">
            <a:solidFill>
              <a:srgbClr val="C00000"/>
            </a:solidFill>
            <a:prstDash val="dash"/>
            <a:round/>
            <a:headEnd type="none" w="med" len="med"/>
            <a:tailEnd type="none" w="med" len="med"/>
          </a:ln>
          <a:effectLst/>
        </p:spPr>
      </p:cxnSp>
      <p:cxnSp>
        <p:nvCxnSpPr>
          <p:cNvPr id="27" name="直接连接符 26"/>
          <p:cNvCxnSpPr/>
          <p:nvPr/>
        </p:nvCxnSpPr>
        <p:spPr bwMode="auto">
          <a:xfrm>
            <a:off x="3182417" y="2348880"/>
            <a:ext cx="2088232" cy="0"/>
          </a:xfrm>
          <a:prstGeom prst="line">
            <a:avLst/>
          </a:prstGeom>
          <a:noFill/>
          <a:ln w="38100" cap="flat" cmpd="sng" algn="ctr">
            <a:solidFill>
              <a:srgbClr val="0070C0"/>
            </a:solidFill>
            <a:prstDash val="dash"/>
            <a:round/>
            <a:headEnd type="none" w="med" len="med"/>
            <a:tailEnd type="none" w="med" len="med"/>
          </a:ln>
          <a:effectLst/>
        </p:spPr>
      </p:cxnSp>
      <p:sp>
        <p:nvSpPr>
          <p:cNvPr id="20" name="TextBox 19"/>
          <p:cNvSpPr txBox="1"/>
          <p:nvPr/>
        </p:nvSpPr>
        <p:spPr>
          <a:xfrm>
            <a:off x="7660737" y="4655714"/>
            <a:ext cx="769763" cy="461665"/>
          </a:xfrm>
          <a:prstGeom prst="rect">
            <a:avLst/>
          </a:prstGeom>
          <a:noFill/>
        </p:spPr>
        <p:txBody>
          <a:bodyPr wrap="none" rtlCol="0">
            <a:spAutoFit/>
          </a:bodyPr>
          <a:lstStyle/>
          <a:p>
            <a:r>
              <a:rPr lang="en-US" altLang="zh-CN" dirty="0" smtClean="0">
                <a:solidFill>
                  <a:srgbClr val="C00000"/>
                </a:solidFill>
                <a:latin typeface="等线 Light" panose="02010600030101010101" pitchFamily="2" charset="-122"/>
                <a:ea typeface="等线 Light" panose="02010600030101010101" pitchFamily="2" charset="-122"/>
              </a:rPr>
              <a:t>note</a:t>
            </a:r>
            <a:endParaRPr lang="zh-CN" altLang="en-US" dirty="0">
              <a:solidFill>
                <a:srgbClr val="C00000"/>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374106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par>
                                <p:cTn id="18" presetID="22" presetClass="entr" presetSubtype="8"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Times New Roman" panose="02020603050405020304" pitchFamily="18" charset="0"/>
                <a:sym typeface="Symbol"/>
              </a:rPr>
              <a:t></a:t>
            </a:r>
            <a:r>
              <a:rPr lang="en-US" altLang="zh-CN" dirty="0">
                <a:cs typeface="Times New Roman" panose="02020603050405020304" pitchFamily="18" charset="0"/>
                <a:sym typeface="Symbol"/>
              </a:rPr>
              <a:t></a:t>
            </a:r>
            <a:r>
              <a:rPr lang="zh-CN" altLang="en-US" dirty="0" smtClean="0">
                <a:cs typeface="Times New Roman" panose="02020603050405020304" pitchFamily="18" charset="0"/>
                <a:sym typeface="Symbol"/>
              </a:rPr>
              <a:t>关系 （</a:t>
            </a:r>
            <a:r>
              <a:rPr lang="zh-CN" altLang="en-US" dirty="0" smtClean="0">
                <a:latin typeface="等线 Light" panose="02010600030101010101" pitchFamily="2" charset="-122"/>
              </a:rPr>
              <a:t>备用）</a:t>
            </a:r>
            <a:endParaRPr lang="zh-CN" altLang="en-US" dirty="0">
              <a:latin typeface="等线 Light" panose="02010600030101010101" pitchFamily="2" charset="-122"/>
            </a:endParaRPr>
          </a:p>
        </p:txBody>
      </p:sp>
      <p:sp>
        <p:nvSpPr>
          <p:cNvPr id="5" name="矩形 4"/>
          <p:cNvSpPr/>
          <p:nvPr/>
        </p:nvSpPr>
        <p:spPr>
          <a:xfrm>
            <a:off x="899593" y="1772816"/>
            <a:ext cx="864096" cy="461665"/>
          </a:xfrm>
          <a:prstGeom prst="rect">
            <a:avLst/>
          </a:prstGeom>
          <a:ln>
            <a:solidFill>
              <a:schemeClr val="bg1">
                <a:lumMod val="50000"/>
              </a:schemeClr>
            </a:solidFill>
          </a:ln>
          <a:effectLst>
            <a:outerShdw blurRad="50800" dist="38100" dir="5400000" algn="t" rotWithShape="0">
              <a:prstClr val="black">
                <a:alpha val="40000"/>
              </a:prstClr>
            </a:outerShdw>
          </a:effectLst>
        </p:spPr>
        <p:txBody>
          <a:bodyPr wrap="square">
            <a:spAutoFit/>
          </a:bodyPr>
          <a:lstStyle/>
          <a:p>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rPr>
              <a:t>n,</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a:rPr>
              <a:t></a:t>
            </a:r>
            <a:endPar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endParaRPr>
          </a:p>
        </p:txBody>
      </p:sp>
      <p:sp>
        <p:nvSpPr>
          <p:cNvPr id="6" name="矩形 5"/>
          <p:cNvSpPr/>
          <p:nvPr/>
        </p:nvSpPr>
        <p:spPr>
          <a:xfrm>
            <a:off x="3995936" y="1844823"/>
            <a:ext cx="936104" cy="461665"/>
          </a:xfrm>
          <a:prstGeom prst="rect">
            <a:avLst/>
          </a:prstGeom>
          <a:ln>
            <a:solidFill>
              <a:schemeClr val="bg1">
                <a:lumMod val="50000"/>
              </a:schemeClr>
            </a:solidFill>
          </a:ln>
          <a:effectLst>
            <a:outerShdw blurRad="50800" dist="38100" dir="5400000" algn="t" rotWithShape="0">
              <a:prstClr val="black">
                <a:alpha val="40000"/>
              </a:prstClr>
            </a:outerShdw>
          </a:effectLst>
        </p:spPr>
        <p:txBody>
          <a:bodyPr wrap="square">
            <a:spAutoFit/>
          </a:bodyPr>
          <a:lstStyle/>
          <a:p>
            <a:r>
              <a:rPr kumimoji="0" lang="en-US" altLang="zh-CN" i="1"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a:rPr>
              <a:t></a:t>
            </a:r>
            <a:r>
              <a:rPr kumimoji="0" lang="en-US" altLang="zh-CN" i="1" baseline="-25000"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a:rPr>
              <a:t>1</a:t>
            </a:r>
            <a:r>
              <a:rPr kumimoji="0" lang="en-US" altLang="zh-CN" i="1" dirty="0" smtClean="0">
                <a:solidFill>
                  <a:srgbClr val="000000"/>
                </a:solidFill>
                <a:latin typeface="等线 Light" panose="02010600030101010101" pitchFamily="2" charset="-122"/>
                <a:ea typeface="等线 Light" panose="02010600030101010101" pitchFamily="2" charset="-122"/>
                <a:cs typeface="Times New Roman" pitchFamily="18" charset="0"/>
              </a:rPr>
              <a:t>,</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i="1"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a:rPr>
              <a:t></a:t>
            </a:r>
            <a:r>
              <a:rPr kumimoji="0" lang="en-US" altLang="zh-CN" i="1" baseline="-25000"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a:rPr>
              <a:t>2</a:t>
            </a:r>
            <a:endPar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endParaRPr>
          </a:p>
        </p:txBody>
      </p:sp>
      <p:sp>
        <p:nvSpPr>
          <p:cNvPr id="7" name="矩形 6"/>
          <p:cNvSpPr/>
          <p:nvPr/>
        </p:nvSpPr>
        <p:spPr>
          <a:xfrm>
            <a:off x="7092280" y="1844824"/>
            <a:ext cx="936104" cy="461665"/>
          </a:xfrm>
          <a:prstGeom prst="rect">
            <a:avLst/>
          </a:prstGeom>
          <a:ln>
            <a:solidFill>
              <a:schemeClr val="bg1">
                <a:lumMod val="50000"/>
              </a:schemeClr>
            </a:solidFill>
          </a:ln>
          <a:effectLst>
            <a:outerShdw blurRad="50800" dist="38100" dir="5400000" algn="t" rotWithShape="0">
              <a:prstClr val="black">
                <a:alpha val="40000"/>
              </a:prstClr>
            </a:outerShdw>
          </a:effectLst>
        </p:spPr>
        <p:txBody>
          <a:bodyPr wrap="square">
            <a:spAutoFit/>
          </a:bodyPr>
          <a:lstStyle/>
          <a:p>
            <a:r>
              <a:rPr kumimoji="0" lang="en-US" altLang="zh-CN" i="1"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a:rPr>
              <a:t></a:t>
            </a:r>
            <a:r>
              <a:rPr kumimoji="0" lang="en-US" altLang="zh-CN" i="1" baseline="-25000"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a:rPr>
              <a:t>1</a:t>
            </a:r>
            <a:r>
              <a:rPr kumimoji="0" lang="en-US" altLang="zh-CN" i="1" dirty="0" smtClean="0">
                <a:solidFill>
                  <a:srgbClr val="000000"/>
                </a:solidFill>
                <a:latin typeface="等线 Light" panose="02010600030101010101" pitchFamily="2" charset="-122"/>
                <a:ea typeface="等线 Light" panose="02010600030101010101" pitchFamily="2" charset="-122"/>
                <a:cs typeface="Times New Roman" pitchFamily="18" charset="0"/>
              </a:rPr>
              <a:t>,</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 </a:t>
            </a:r>
            <a:r>
              <a:rPr kumimoji="0" lang="en-US" altLang="zh-CN" i="1"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a:rPr>
              <a:t></a:t>
            </a:r>
            <a:r>
              <a:rPr kumimoji="0" lang="en-US" altLang="zh-CN" i="1" baseline="-25000" dirty="0" smtClean="0">
                <a:solidFill>
                  <a:srgbClr val="000000"/>
                </a:solidFill>
                <a:latin typeface="等线 Light" panose="02010600030101010101" pitchFamily="2" charset="-122"/>
                <a:ea typeface="等线 Light" panose="02010600030101010101" pitchFamily="2" charset="-122"/>
                <a:cs typeface="Times New Roman" pitchFamily="18" charset="0"/>
                <a:sym typeface="Symbol"/>
              </a:rPr>
              <a:t>2</a:t>
            </a:r>
            <a:endPar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sym typeface="Symbol" pitchFamily="18" charset="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973880886"/>
              </p:ext>
            </p:extLst>
          </p:nvPr>
        </p:nvGraphicFramePr>
        <p:xfrm>
          <a:off x="4729120" y="3466509"/>
          <a:ext cx="2847909" cy="1656184"/>
        </p:xfrm>
        <a:graphic>
          <a:graphicData uri="http://schemas.openxmlformats.org/presentationml/2006/ole">
            <mc:AlternateContent xmlns:mc="http://schemas.openxmlformats.org/markup-compatibility/2006">
              <mc:Choice xmlns:v="urn:schemas-microsoft-com:vml" Requires="v">
                <p:oleObj spid="_x0000_s542610" name="公式" r:id="rId4" imgW="1790640" imgH="1041120" progId="Equation.3">
                  <p:embed/>
                </p:oleObj>
              </mc:Choice>
              <mc:Fallback>
                <p:oleObj name="公式" r:id="rId4" imgW="1790640" imgH="1041120" progId="Equation.3">
                  <p:embed/>
                  <p:pic>
                    <p:nvPicPr>
                      <p:cNvPr id="9" name="对象 8"/>
                      <p:cNvPicPr/>
                      <p:nvPr/>
                    </p:nvPicPr>
                    <p:blipFill>
                      <a:blip r:embed="rId5"/>
                      <a:stretch>
                        <a:fillRect/>
                      </a:stretch>
                    </p:blipFill>
                    <p:spPr>
                      <a:xfrm>
                        <a:off x="4729120" y="3466509"/>
                        <a:ext cx="2847909" cy="1656184"/>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090691341"/>
              </p:ext>
            </p:extLst>
          </p:nvPr>
        </p:nvGraphicFramePr>
        <p:xfrm>
          <a:off x="4714178" y="5217061"/>
          <a:ext cx="3030537" cy="625475"/>
        </p:xfrm>
        <a:graphic>
          <a:graphicData uri="http://schemas.openxmlformats.org/presentationml/2006/ole">
            <mc:AlternateContent xmlns:mc="http://schemas.openxmlformats.org/markup-compatibility/2006">
              <mc:Choice xmlns:v="urn:schemas-microsoft-com:vml" Requires="v">
                <p:oleObj spid="_x0000_s542611" name="公式" r:id="rId6" imgW="1904760" imgH="393480" progId="Equation.3">
                  <p:embed/>
                </p:oleObj>
              </mc:Choice>
              <mc:Fallback>
                <p:oleObj name="公式" r:id="rId6" imgW="1904760" imgH="393480" progId="Equation.3">
                  <p:embed/>
                  <p:pic>
                    <p:nvPicPr>
                      <p:cNvPr id="10" name="对象 9"/>
                      <p:cNvPicPr>
                        <a:picLocks noChangeAspect="1" noChangeArrowheads="1"/>
                      </p:cNvPicPr>
                      <p:nvPr/>
                    </p:nvPicPr>
                    <p:blipFill>
                      <a:blip r:embed="rId7"/>
                      <a:srcRect/>
                      <a:stretch>
                        <a:fillRect/>
                      </a:stretch>
                    </p:blipFill>
                    <p:spPr bwMode="auto">
                      <a:xfrm>
                        <a:off x="4714178" y="5217061"/>
                        <a:ext cx="303053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直接连接符 11"/>
          <p:cNvCxnSpPr/>
          <p:nvPr/>
        </p:nvCxnSpPr>
        <p:spPr bwMode="auto">
          <a:xfrm>
            <a:off x="5660320" y="5101556"/>
            <a:ext cx="1152128" cy="0"/>
          </a:xfrm>
          <a:prstGeom prst="line">
            <a:avLst/>
          </a:prstGeom>
          <a:noFill/>
          <a:ln w="19050" cap="flat" cmpd="sng" algn="ctr">
            <a:solidFill>
              <a:srgbClr val="C00000"/>
            </a:solidFill>
            <a:prstDash val="solid"/>
            <a:round/>
            <a:headEnd type="none" w="med" len="med"/>
            <a:tailEnd type="none" w="med" len="med"/>
          </a:ln>
          <a:effectLst/>
        </p:spPr>
      </p:cxnSp>
      <p:graphicFrame>
        <p:nvGraphicFramePr>
          <p:cNvPr id="13" name="对象 12"/>
          <p:cNvGraphicFramePr>
            <a:graphicFrameLocks noChangeAspect="1"/>
          </p:cNvGraphicFramePr>
          <p:nvPr>
            <p:extLst>
              <p:ext uri="{D42A27DB-BD31-4B8C-83A1-F6EECF244321}">
                <p14:modId xmlns:p14="http://schemas.microsoft.com/office/powerpoint/2010/main" val="3625935823"/>
              </p:ext>
            </p:extLst>
          </p:nvPr>
        </p:nvGraphicFramePr>
        <p:xfrm>
          <a:off x="3772642" y="5904630"/>
          <a:ext cx="941536" cy="685800"/>
        </p:xfrm>
        <a:graphic>
          <a:graphicData uri="http://schemas.openxmlformats.org/presentationml/2006/ole">
            <mc:AlternateContent xmlns:mc="http://schemas.openxmlformats.org/markup-compatibility/2006">
              <mc:Choice xmlns:v="urn:schemas-microsoft-com:vml" Requires="v">
                <p:oleObj spid="_x0000_s542612" name="公式" r:id="rId8" imgW="596880" imgH="431640" progId="Equation.3">
                  <p:embed/>
                </p:oleObj>
              </mc:Choice>
              <mc:Fallback>
                <p:oleObj name="公式" r:id="rId8" imgW="596880" imgH="431640" progId="Equation.3">
                  <p:embed/>
                  <p:pic>
                    <p:nvPicPr>
                      <p:cNvPr id="13" name="对象 12"/>
                      <p:cNvPicPr>
                        <a:picLocks noChangeAspect="1" noChangeArrowheads="1"/>
                      </p:cNvPicPr>
                      <p:nvPr/>
                    </p:nvPicPr>
                    <p:blipFill>
                      <a:blip r:embed="rId9"/>
                      <a:srcRect/>
                      <a:stretch>
                        <a:fillRect/>
                      </a:stretch>
                    </p:blipFill>
                    <p:spPr bwMode="auto">
                      <a:xfrm>
                        <a:off x="3772642" y="5904630"/>
                        <a:ext cx="941536" cy="685800"/>
                      </a:xfrm>
                      <a:prstGeom prst="rect">
                        <a:avLst/>
                      </a:prstGeom>
                      <a:noFill/>
                      <a:ln>
                        <a:noFill/>
                      </a:ln>
                    </p:spPr>
                  </p:pic>
                </p:oleObj>
              </mc:Fallback>
            </mc:AlternateContent>
          </a:graphicData>
        </a:graphic>
      </p:graphicFrame>
      <p:cxnSp>
        <p:nvCxnSpPr>
          <p:cNvPr id="17" name="直接连接符 16"/>
          <p:cNvCxnSpPr/>
          <p:nvPr/>
        </p:nvCxnSpPr>
        <p:spPr bwMode="auto">
          <a:xfrm>
            <a:off x="6498720" y="5733256"/>
            <a:ext cx="504056" cy="0"/>
          </a:xfrm>
          <a:prstGeom prst="line">
            <a:avLst/>
          </a:prstGeom>
          <a:noFill/>
          <a:ln w="19050" cap="flat" cmpd="sng" algn="ctr">
            <a:solidFill>
              <a:srgbClr val="C00000"/>
            </a:solidFill>
            <a:prstDash val="solid"/>
            <a:round/>
            <a:headEnd type="none" w="med" len="med"/>
            <a:tailEnd type="none" w="med" len="med"/>
          </a:ln>
          <a:effectLst/>
        </p:spPr>
      </p:cxnSp>
      <p:graphicFrame>
        <p:nvGraphicFramePr>
          <p:cNvPr id="18" name="对象 17"/>
          <p:cNvGraphicFramePr>
            <a:graphicFrameLocks noChangeAspect="1"/>
          </p:cNvGraphicFramePr>
          <p:nvPr>
            <p:extLst/>
          </p:nvPr>
        </p:nvGraphicFramePr>
        <p:xfrm>
          <a:off x="3969482" y="2598024"/>
          <a:ext cx="989012" cy="665163"/>
        </p:xfrm>
        <a:graphic>
          <a:graphicData uri="http://schemas.openxmlformats.org/presentationml/2006/ole">
            <mc:AlternateContent xmlns:mc="http://schemas.openxmlformats.org/markup-compatibility/2006">
              <mc:Choice xmlns:v="urn:schemas-microsoft-com:vml" Requires="v">
                <p:oleObj spid="_x0000_s542613" name="公式" r:id="rId10" imgW="622080" imgH="419040" progId="Equation.3">
                  <p:embed/>
                </p:oleObj>
              </mc:Choice>
              <mc:Fallback>
                <p:oleObj name="公式" r:id="rId10" imgW="622080" imgH="419040" progId="Equation.3">
                  <p:embed/>
                  <p:pic>
                    <p:nvPicPr>
                      <p:cNvPr id="18" name="对象 17"/>
                      <p:cNvPicPr>
                        <a:picLocks noChangeAspect="1" noChangeArrowheads="1"/>
                      </p:cNvPicPr>
                      <p:nvPr/>
                    </p:nvPicPr>
                    <p:blipFill>
                      <a:blip r:embed="rId11"/>
                      <a:srcRect/>
                      <a:stretch>
                        <a:fillRect/>
                      </a:stretch>
                    </p:blipFill>
                    <p:spPr bwMode="auto">
                      <a:xfrm>
                        <a:off x="3969482" y="2598024"/>
                        <a:ext cx="989012"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extLst/>
          </p:nvPr>
        </p:nvGraphicFramePr>
        <p:xfrm>
          <a:off x="7041336" y="2653021"/>
          <a:ext cx="968375" cy="665162"/>
        </p:xfrm>
        <a:graphic>
          <a:graphicData uri="http://schemas.openxmlformats.org/presentationml/2006/ole">
            <mc:AlternateContent xmlns:mc="http://schemas.openxmlformats.org/markup-compatibility/2006">
              <mc:Choice xmlns:v="urn:schemas-microsoft-com:vml" Requires="v">
                <p:oleObj spid="_x0000_s542614" name="公式" r:id="rId12" imgW="609480" imgH="419040" progId="Equation.3">
                  <p:embed/>
                </p:oleObj>
              </mc:Choice>
              <mc:Fallback>
                <p:oleObj name="公式" r:id="rId12" imgW="609480" imgH="419040" progId="Equation.3">
                  <p:embed/>
                  <p:pic>
                    <p:nvPicPr>
                      <p:cNvPr id="19" name="对象 18"/>
                      <p:cNvPicPr>
                        <a:picLocks noChangeAspect="1" noChangeArrowheads="1"/>
                      </p:cNvPicPr>
                      <p:nvPr/>
                    </p:nvPicPr>
                    <p:blipFill>
                      <a:blip r:embed="rId13"/>
                      <a:srcRect/>
                      <a:stretch>
                        <a:fillRect/>
                      </a:stretch>
                    </p:blipFill>
                    <p:spPr bwMode="auto">
                      <a:xfrm>
                        <a:off x="7041336" y="2653021"/>
                        <a:ext cx="968375"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Box 19"/>
          <p:cNvSpPr txBox="1"/>
          <p:nvPr/>
        </p:nvSpPr>
        <p:spPr>
          <a:xfrm>
            <a:off x="4932040" y="2317539"/>
            <a:ext cx="2178802" cy="369332"/>
          </a:xfrm>
          <a:prstGeom prst="rect">
            <a:avLst/>
          </a:prstGeom>
          <a:noFill/>
        </p:spPr>
        <p:txBody>
          <a:bodyPr wrap="none" rtlCol="0">
            <a:spAutoFit/>
          </a:bodyPr>
          <a:lstStyle/>
          <a:p>
            <a:r>
              <a:rPr lang="en-US" altLang="zh-CN" sz="1800" dirty="0" smtClean="0">
                <a:latin typeface="等线 Light" panose="02010600030101010101" pitchFamily="2" charset="-122"/>
                <a:ea typeface="等线 Light" panose="02010600030101010101" pitchFamily="2" charset="-122"/>
              </a:rPr>
              <a:t>Local Approximation</a:t>
            </a:r>
            <a:endParaRPr lang="zh-CN" altLang="en-US" sz="1800" dirty="0">
              <a:latin typeface="等线 Light" panose="02010600030101010101" pitchFamily="2" charset="-122"/>
              <a:ea typeface="等线 Light" panose="02010600030101010101" pitchFamily="2" charset="-122"/>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2513838905"/>
              </p:ext>
            </p:extLst>
          </p:nvPr>
        </p:nvGraphicFramePr>
        <p:xfrm>
          <a:off x="7308304" y="5910537"/>
          <a:ext cx="1191387" cy="679893"/>
        </p:xfrm>
        <a:graphic>
          <a:graphicData uri="http://schemas.openxmlformats.org/presentationml/2006/ole">
            <mc:AlternateContent xmlns:mc="http://schemas.openxmlformats.org/markup-compatibility/2006">
              <mc:Choice xmlns:v="urn:schemas-microsoft-com:vml" Requires="v">
                <p:oleObj spid="_x0000_s542615" name="公式" r:id="rId14" imgW="761760" imgH="431640" progId="Equation.3">
                  <p:embed/>
                </p:oleObj>
              </mc:Choice>
              <mc:Fallback>
                <p:oleObj name="公式" r:id="rId14" imgW="761760" imgH="431640" progId="Equation.3">
                  <p:embed/>
                  <p:pic>
                    <p:nvPicPr>
                      <p:cNvPr id="21" name="对象 20"/>
                      <p:cNvPicPr>
                        <a:picLocks noChangeAspect="1" noChangeArrowheads="1"/>
                      </p:cNvPicPr>
                      <p:nvPr/>
                    </p:nvPicPr>
                    <p:blipFill>
                      <a:blip r:embed="rId15"/>
                      <a:srcRect/>
                      <a:stretch>
                        <a:fillRect/>
                      </a:stretch>
                    </p:blipFill>
                    <p:spPr bwMode="auto">
                      <a:xfrm>
                        <a:off x="7308304" y="5910537"/>
                        <a:ext cx="1191387" cy="679893"/>
                      </a:xfrm>
                      <a:prstGeom prst="rect">
                        <a:avLst/>
                      </a:prstGeom>
                      <a:noFill/>
                      <a:ln>
                        <a:noFill/>
                      </a:ln>
                      <a:extLst/>
                    </p:spPr>
                  </p:pic>
                </p:oleObj>
              </mc:Fallback>
            </mc:AlternateContent>
          </a:graphicData>
        </a:graphic>
      </p:graphicFrame>
      <p:sp>
        <p:nvSpPr>
          <p:cNvPr id="23" name="TextBox 22"/>
          <p:cNvSpPr txBox="1"/>
          <p:nvPr/>
        </p:nvSpPr>
        <p:spPr>
          <a:xfrm>
            <a:off x="5139014" y="6047475"/>
            <a:ext cx="2028119" cy="400110"/>
          </a:xfrm>
          <a:prstGeom prst="rect">
            <a:avLst/>
          </a:prstGeom>
          <a:noFill/>
        </p:spPr>
        <p:txBody>
          <a:bodyPr wrap="none" rtlCol="0">
            <a:spAutoFit/>
          </a:bodyPr>
          <a:lstStyle/>
          <a:p>
            <a:r>
              <a:rPr lang="zh-CN" altLang="en-US" sz="2000" dirty="0" smtClean="0">
                <a:solidFill>
                  <a:srgbClr val="C00000"/>
                </a:solidFill>
                <a:latin typeface="等线 Light" panose="02010600030101010101" pitchFamily="2" charset="-122"/>
                <a:ea typeface="等线 Light" panose="02010600030101010101" pitchFamily="2" charset="-122"/>
              </a:rPr>
              <a:t> 再由</a:t>
            </a:r>
            <a:r>
              <a:rPr lang="en-US" altLang="zh-CN" sz="2000" dirty="0" smtClean="0">
                <a:solidFill>
                  <a:srgbClr val="C00000"/>
                </a:solidFill>
                <a:latin typeface="等线 Light" panose="02010600030101010101" pitchFamily="2" charset="-122"/>
                <a:ea typeface="等线 Light" panose="02010600030101010101" pitchFamily="2" charset="-122"/>
              </a:rPr>
              <a:t> </a:t>
            </a:r>
            <a:r>
              <a:rPr lang="en-US" altLang="zh-CN" sz="2000" dirty="0" err="1" smtClean="0">
                <a:solidFill>
                  <a:srgbClr val="C00000"/>
                </a:solidFill>
                <a:latin typeface="等线 Light" panose="02010600030101010101" pitchFamily="2" charset="-122"/>
                <a:ea typeface="等线 Light" panose="02010600030101010101" pitchFamily="2" charset="-122"/>
              </a:rPr>
              <a:t>Eqn</a:t>
            </a:r>
            <a:r>
              <a:rPr lang="en-US" altLang="zh-CN" sz="2000" dirty="0" smtClean="0">
                <a:solidFill>
                  <a:srgbClr val="C00000"/>
                </a:solidFill>
                <a:latin typeface="等线 Light" panose="02010600030101010101" pitchFamily="2" charset="-122"/>
                <a:ea typeface="等线 Light" panose="02010600030101010101" pitchFamily="2" charset="-122"/>
              </a:rPr>
              <a:t> 7.15</a:t>
            </a:r>
            <a:r>
              <a:rPr lang="zh-CN" altLang="en-US" sz="2000" dirty="0" smtClean="0">
                <a:solidFill>
                  <a:srgbClr val="C00000"/>
                </a:solidFill>
                <a:latin typeface="等线 Light" panose="02010600030101010101" pitchFamily="2" charset="-122"/>
                <a:ea typeface="等线 Light" panose="02010600030101010101" pitchFamily="2" charset="-122"/>
              </a:rPr>
              <a:t>知</a:t>
            </a:r>
            <a:endParaRPr lang="zh-CN" altLang="en-US" sz="2000" dirty="0">
              <a:solidFill>
                <a:srgbClr val="C00000"/>
              </a:solidFill>
              <a:latin typeface="等线 Light" panose="02010600030101010101" pitchFamily="2" charset="-122"/>
              <a:ea typeface="等线 Light" panose="02010600030101010101" pitchFamily="2" charset="-122"/>
            </a:endParaRPr>
          </a:p>
        </p:txBody>
      </p:sp>
      <p:cxnSp>
        <p:nvCxnSpPr>
          <p:cNvPr id="25" name="直接箭头连接符 24"/>
          <p:cNvCxnSpPr/>
          <p:nvPr/>
        </p:nvCxnSpPr>
        <p:spPr bwMode="auto">
          <a:xfrm flipH="1">
            <a:off x="7876651" y="4850554"/>
            <a:ext cx="295749" cy="0"/>
          </a:xfrm>
          <a:prstGeom prst="straightConnector1">
            <a:avLst/>
          </a:prstGeom>
          <a:noFill/>
          <a:ln w="19050" cap="flat" cmpd="sng" algn="ctr">
            <a:solidFill>
              <a:srgbClr val="C00000"/>
            </a:solidFill>
            <a:prstDash val="solid"/>
            <a:round/>
            <a:headEnd type="none" w="med" len="med"/>
            <a:tailEnd type="arrow" w="med" len="med"/>
          </a:ln>
          <a:effectLst/>
        </p:spPr>
      </p:cxnSp>
      <p:sp>
        <p:nvSpPr>
          <p:cNvPr id="27" name="TextBox 26"/>
          <p:cNvSpPr txBox="1"/>
          <p:nvPr/>
        </p:nvSpPr>
        <p:spPr>
          <a:xfrm>
            <a:off x="1043608" y="3284984"/>
            <a:ext cx="2231701" cy="461665"/>
          </a:xfrm>
          <a:prstGeom prst="rect">
            <a:avLst/>
          </a:prstGeom>
          <a:noFill/>
        </p:spPr>
        <p:txBody>
          <a:bodyPr wrap="none" rtlCol="0">
            <a:spAutoFit/>
          </a:bodyPr>
          <a:lstStyle/>
          <a:p>
            <a:r>
              <a:rPr lang="en-US" altLang="zh-CN" dirty="0" smtClean="0">
                <a:latin typeface="等线 Light" panose="02010600030101010101" pitchFamily="2" charset="-122"/>
                <a:ea typeface="等线 Light" panose="02010600030101010101" pitchFamily="2" charset="-122"/>
              </a:rPr>
              <a:t>The relationship</a:t>
            </a:r>
            <a:endParaRPr lang="zh-CN" altLang="en-US" dirty="0">
              <a:latin typeface="等线 Light" panose="02010600030101010101" pitchFamily="2" charset="-122"/>
              <a:ea typeface="等线 Light" panose="02010600030101010101" pitchFamily="2" charset="-122"/>
            </a:endParaRPr>
          </a:p>
        </p:txBody>
      </p:sp>
      <p:sp>
        <p:nvSpPr>
          <p:cNvPr id="3" name="TextBox 2"/>
          <p:cNvSpPr txBox="1"/>
          <p:nvPr/>
        </p:nvSpPr>
        <p:spPr>
          <a:xfrm>
            <a:off x="8196174" y="4681277"/>
            <a:ext cx="595035" cy="338554"/>
          </a:xfrm>
          <a:prstGeom prst="rect">
            <a:avLst/>
          </a:prstGeom>
          <a:noFill/>
        </p:spPr>
        <p:txBody>
          <a:bodyPr wrap="none" rtlCol="0">
            <a:spAutoFit/>
          </a:bodyPr>
          <a:lstStyle/>
          <a:p>
            <a:r>
              <a:rPr lang="zh-CN" altLang="en-US" sz="1600" dirty="0" smtClean="0">
                <a:solidFill>
                  <a:srgbClr val="C00000"/>
                </a:solidFill>
                <a:latin typeface="等线 Light" panose="02010600030101010101" pitchFamily="2" charset="-122"/>
                <a:ea typeface="等线 Light" panose="02010600030101010101" pitchFamily="2" charset="-122"/>
              </a:rPr>
              <a:t>附录</a:t>
            </a:r>
            <a:endParaRPr lang="zh-CN" altLang="en-US" sz="1600" dirty="0">
              <a:solidFill>
                <a:srgbClr val="C00000"/>
              </a:solidFill>
              <a:latin typeface="等线 Light" panose="02010600030101010101" pitchFamily="2" charset="-122"/>
              <a:ea typeface="等线 Light" panose="02010600030101010101" pitchFamily="2" charset="-122"/>
            </a:endParaRPr>
          </a:p>
        </p:txBody>
      </p:sp>
      <p:sp>
        <p:nvSpPr>
          <p:cNvPr id="22" name="TextBox 21"/>
          <p:cNvSpPr txBox="1"/>
          <p:nvPr/>
        </p:nvSpPr>
        <p:spPr>
          <a:xfrm>
            <a:off x="8346036" y="2060848"/>
            <a:ext cx="611065" cy="338554"/>
          </a:xfrm>
          <a:prstGeom prst="rect">
            <a:avLst/>
          </a:prstGeom>
          <a:noFill/>
        </p:spPr>
        <p:txBody>
          <a:bodyPr wrap="none" rtlCol="0">
            <a:spAutoFit/>
          </a:bodyPr>
          <a:lstStyle/>
          <a:p>
            <a:r>
              <a:rPr lang="en-US" altLang="zh-CN" sz="1600" dirty="0" smtClean="0">
                <a:solidFill>
                  <a:srgbClr val="C00000"/>
                </a:solidFill>
                <a:latin typeface="等线 Light" panose="02010600030101010101" pitchFamily="2" charset="-122"/>
                <a:ea typeface="等线 Light" panose="02010600030101010101" pitchFamily="2" charset="-122"/>
              </a:rPr>
              <a:t>Note</a:t>
            </a:r>
            <a:endParaRPr lang="zh-CN" altLang="en-US" sz="1600" dirty="0">
              <a:solidFill>
                <a:srgbClr val="C00000"/>
              </a:solidFill>
              <a:latin typeface="等线 Light" panose="02010600030101010101" pitchFamily="2" charset="-122"/>
              <a:ea typeface="等线 Light" panose="02010600030101010101" pitchFamily="2" charset="-122"/>
            </a:endParaRPr>
          </a:p>
        </p:txBody>
      </p:sp>
      <p:sp>
        <p:nvSpPr>
          <p:cNvPr id="4" name="文本框 3"/>
          <p:cNvSpPr txBox="1"/>
          <p:nvPr/>
        </p:nvSpPr>
        <p:spPr>
          <a:xfrm>
            <a:off x="2100577" y="5983614"/>
            <a:ext cx="3249608" cy="400110"/>
          </a:xfrm>
          <a:prstGeom prst="rect">
            <a:avLst/>
          </a:prstGeom>
          <a:noFill/>
        </p:spPr>
        <p:txBody>
          <a:bodyPr wrap="none" rtlCol="0">
            <a:spAutoFit/>
          </a:bodyPr>
          <a:lstStyle/>
          <a:p>
            <a:r>
              <a:rPr lang="zh-CN" altLang="en-US" sz="2000" dirty="0">
                <a:latin typeface="等线 Light" panose="02010600030101010101" pitchFamily="2" charset="-122"/>
                <a:ea typeface="等线 Light" panose="02010600030101010101" pitchFamily="2" charset="-122"/>
              </a:rPr>
              <a:t>比</a:t>
            </a:r>
            <a:r>
              <a:rPr lang="zh-CN" altLang="en-US" sz="2000" dirty="0" smtClean="0">
                <a:latin typeface="等线 Light" panose="02010600030101010101" pitchFamily="2" charset="-122"/>
                <a:ea typeface="等线 Light" panose="02010600030101010101" pitchFamily="2" charset="-122"/>
              </a:rPr>
              <a:t>对下划线：              </a:t>
            </a:r>
            <a:r>
              <a:rPr lang="zh-CN" altLang="en-US" sz="2000" dirty="0" smtClean="0">
                <a:solidFill>
                  <a:srgbClr val="C00000"/>
                </a:solidFill>
                <a:latin typeface="等线 Light" panose="02010600030101010101" pitchFamily="2" charset="-122"/>
                <a:ea typeface="等线 Light" panose="02010600030101010101" pitchFamily="2" charset="-122"/>
              </a:rPr>
              <a:t> </a:t>
            </a:r>
            <a:r>
              <a:rPr lang="zh-CN" altLang="en-US" sz="2000" dirty="0">
                <a:solidFill>
                  <a:schemeClr val="accent3">
                    <a:lumMod val="50000"/>
                  </a:schemeClr>
                </a:solidFill>
                <a:latin typeface="等线 Light" panose="02010600030101010101" pitchFamily="2" charset="-122"/>
                <a:ea typeface="等线 Light" panose="02010600030101010101" pitchFamily="2" charset="-122"/>
              </a:rPr>
              <a:t>；</a:t>
            </a:r>
            <a:r>
              <a:rPr lang="zh-CN" altLang="en-US" sz="2000" dirty="0">
                <a:solidFill>
                  <a:srgbClr val="C00000"/>
                </a:solidFill>
                <a:latin typeface="等线 Light" panose="02010600030101010101" pitchFamily="2" charset="-122"/>
                <a:ea typeface="等线 Light" panose="02010600030101010101" pitchFamily="2" charset="-122"/>
              </a:rPr>
              <a:t> </a:t>
            </a:r>
            <a:r>
              <a:rPr lang="zh-CN" altLang="en-US" sz="2000" dirty="0" smtClean="0">
                <a:solidFill>
                  <a:srgbClr val="C00000"/>
                </a:solidFill>
                <a:latin typeface="等线 Light" panose="02010600030101010101" pitchFamily="2" charset="-122"/>
                <a:ea typeface="等线 Light" panose="02010600030101010101" pitchFamily="2" charset="-122"/>
              </a:rPr>
              <a:t> </a:t>
            </a:r>
            <a:endParaRPr lang="zh-CN" altLang="en-US" sz="2000"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9300318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Times New Roman" panose="02020603050405020304" pitchFamily="18" charset="0"/>
                <a:sym typeface="Symbol"/>
              </a:rPr>
              <a:t></a:t>
            </a:r>
            <a:r>
              <a:rPr lang="en-US" altLang="zh-CN" dirty="0">
                <a:cs typeface="Times New Roman" panose="02020603050405020304" pitchFamily="18" charset="0"/>
                <a:sym typeface="Symbol"/>
              </a:rPr>
              <a:t></a:t>
            </a:r>
            <a:r>
              <a:rPr lang="zh-CN" altLang="en-US" dirty="0" smtClean="0">
                <a:cs typeface="Times New Roman" panose="02020603050405020304" pitchFamily="18" charset="0"/>
                <a:sym typeface="Symbol"/>
              </a:rPr>
              <a:t>关系</a:t>
            </a:r>
            <a:r>
              <a:rPr lang="en-US" altLang="zh-CN" dirty="0" smtClean="0">
                <a:cs typeface="Times New Roman" panose="02020603050405020304" pitchFamily="18" charset="0"/>
                <a:sym typeface="Symbol"/>
              </a:rPr>
              <a:t>(</a:t>
            </a:r>
            <a:r>
              <a:rPr lang="zh-CN" altLang="en-US" dirty="0" smtClean="0">
                <a:cs typeface="Times New Roman" panose="02020603050405020304" pitchFamily="18" charset="0"/>
                <a:sym typeface="Symbol"/>
              </a:rPr>
              <a:t>备用</a:t>
            </a:r>
            <a:r>
              <a:rPr lang="en-US" altLang="zh-CN" dirty="0" smtClean="0">
                <a:cs typeface="Times New Roman" panose="02020603050405020304" pitchFamily="18" charset="0"/>
                <a:sym typeface="Symbol"/>
              </a:rPr>
              <a:t>)</a:t>
            </a:r>
            <a:endParaRPr lang="zh-CN" altLang="en-US" dirty="0">
              <a:cs typeface="Times New Roman" panose="02020603050405020304" pitchFamily="18" charset="0"/>
            </a:endParaRPr>
          </a:p>
        </p:txBody>
      </p:sp>
      <p:graphicFrame>
        <p:nvGraphicFramePr>
          <p:cNvPr id="4" name="内容占位符 3"/>
          <p:cNvGraphicFramePr>
            <a:graphicFrameLocks noGrp="1" noChangeAspect="1"/>
          </p:cNvGraphicFramePr>
          <p:nvPr>
            <p:ph idx="1"/>
            <p:extLst/>
          </p:nvPr>
        </p:nvGraphicFramePr>
        <p:xfrm>
          <a:off x="755576" y="1802745"/>
          <a:ext cx="1789517" cy="1014187"/>
        </p:xfrm>
        <a:graphic>
          <a:graphicData uri="http://schemas.openxmlformats.org/presentationml/2006/ole">
            <mc:AlternateContent xmlns:mc="http://schemas.openxmlformats.org/markup-compatibility/2006">
              <mc:Choice xmlns:v="urn:schemas-microsoft-com:vml" Requires="v">
                <p:oleObj spid="_x0000_s543482" name="公式" r:id="rId4" imgW="761760" imgH="431640" progId="Equation.3">
                  <p:embed/>
                </p:oleObj>
              </mc:Choice>
              <mc:Fallback>
                <p:oleObj name="公式" r:id="rId4" imgW="761760" imgH="431640" progId="Equation.3">
                  <p:embed/>
                  <p:pic>
                    <p:nvPicPr>
                      <p:cNvPr id="4" name="内容占位符 3"/>
                      <p:cNvPicPr>
                        <a:picLocks noChangeAspect="1" noChangeArrowheads="1"/>
                      </p:cNvPicPr>
                      <p:nvPr/>
                    </p:nvPicPr>
                    <p:blipFill>
                      <a:blip r:embed="rId5"/>
                      <a:srcRect/>
                      <a:stretch>
                        <a:fillRect/>
                      </a:stretch>
                    </p:blipFill>
                    <p:spPr bwMode="auto">
                      <a:xfrm>
                        <a:off x="755576" y="1802745"/>
                        <a:ext cx="1789517" cy="1014187"/>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nvPr>
        </p:nvGraphicFramePr>
        <p:xfrm>
          <a:off x="742082" y="3068960"/>
          <a:ext cx="8048625" cy="865188"/>
        </p:xfrm>
        <a:graphic>
          <a:graphicData uri="http://schemas.openxmlformats.org/presentationml/2006/ole">
            <mc:AlternateContent xmlns:mc="http://schemas.openxmlformats.org/markup-compatibility/2006">
              <mc:Choice xmlns:v="urn:schemas-microsoft-com:vml" Requires="v">
                <p:oleObj spid="_x0000_s543483" name="公式" r:id="rId6" imgW="3670200" imgH="393480" progId="Equation.3">
                  <p:embed/>
                </p:oleObj>
              </mc:Choice>
              <mc:Fallback>
                <p:oleObj name="公式" r:id="rId6" imgW="3670200" imgH="393480" progId="Equation.3">
                  <p:embed/>
                  <p:pic>
                    <p:nvPicPr>
                      <p:cNvPr id="5" name="对象 4"/>
                      <p:cNvPicPr>
                        <a:picLocks noChangeAspect="1" noChangeArrowheads="1"/>
                      </p:cNvPicPr>
                      <p:nvPr/>
                    </p:nvPicPr>
                    <p:blipFill>
                      <a:blip r:embed="rId7"/>
                      <a:srcRect/>
                      <a:stretch>
                        <a:fillRect/>
                      </a:stretch>
                    </p:blipFill>
                    <p:spPr bwMode="auto">
                      <a:xfrm>
                        <a:off x="742082" y="3068960"/>
                        <a:ext cx="804862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Grp="1" noChangeAspect="1"/>
          </p:cNvGraphicFramePr>
          <p:nvPr>
            <p:extLst/>
          </p:nvPr>
        </p:nvGraphicFramePr>
        <p:xfrm>
          <a:off x="3131840" y="1963423"/>
          <a:ext cx="2448272" cy="564218"/>
        </p:xfrm>
        <a:graphic>
          <a:graphicData uri="http://schemas.openxmlformats.org/presentationml/2006/ole">
            <mc:AlternateContent xmlns:mc="http://schemas.openxmlformats.org/markup-compatibility/2006">
              <mc:Choice xmlns:v="urn:schemas-microsoft-com:vml" Requires="v">
                <p:oleObj spid="_x0000_s543484" name="公式" r:id="rId8" imgW="990360" imgH="228600" progId="Equation.3">
                  <p:embed/>
                </p:oleObj>
              </mc:Choice>
              <mc:Fallback>
                <p:oleObj name="公式" r:id="rId8" imgW="990360" imgH="228600" progId="Equation.3">
                  <p:embed/>
                  <p:pic>
                    <p:nvPicPr>
                      <p:cNvPr id="6" name="对象 5"/>
                      <p:cNvPicPr>
                        <a:picLocks noGrp="1" noChangeAspect="1" noChangeArrowheads="1"/>
                      </p:cNvPicPr>
                      <p:nvPr/>
                    </p:nvPicPr>
                    <p:blipFill>
                      <a:blip r:embed="rId9"/>
                      <a:srcRect/>
                      <a:stretch>
                        <a:fillRect/>
                      </a:stretch>
                    </p:blipFill>
                    <p:spPr bwMode="auto">
                      <a:xfrm>
                        <a:off x="3131840" y="1963423"/>
                        <a:ext cx="2448272" cy="564218"/>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nvPr>
        </p:nvGraphicFramePr>
        <p:xfrm>
          <a:off x="772269" y="4364303"/>
          <a:ext cx="5095875" cy="865188"/>
        </p:xfrm>
        <a:graphic>
          <a:graphicData uri="http://schemas.openxmlformats.org/presentationml/2006/ole">
            <mc:AlternateContent xmlns:mc="http://schemas.openxmlformats.org/markup-compatibility/2006">
              <mc:Choice xmlns:v="urn:schemas-microsoft-com:vml" Requires="v">
                <p:oleObj spid="_x0000_s543485" name="公式" r:id="rId10" imgW="2323800" imgH="393480" progId="Equation.3">
                  <p:embed/>
                </p:oleObj>
              </mc:Choice>
              <mc:Fallback>
                <p:oleObj name="公式" r:id="rId10" imgW="2323800" imgH="393480" progId="Equation.3">
                  <p:embed/>
                  <p:pic>
                    <p:nvPicPr>
                      <p:cNvPr id="7" name="对象 6"/>
                      <p:cNvPicPr>
                        <a:picLocks noChangeAspect="1" noChangeArrowheads="1"/>
                      </p:cNvPicPr>
                      <p:nvPr/>
                    </p:nvPicPr>
                    <p:blipFill>
                      <a:blip r:embed="rId11"/>
                      <a:srcRect/>
                      <a:stretch>
                        <a:fillRect/>
                      </a:stretch>
                    </p:blipFill>
                    <p:spPr bwMode="auto">
                      <a:xfrm>
                        <a:off x="772269" y="4364303"/>
                        <a:ext cx="509587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直接箭头连接符 9"/>
          <p:cNvCxnSpPr/>
          <p:nvPr/>
        </p:nvCxnSpPr>
        <p:spPr bwMode="auto">
          <a:xfrm>
            <a:off x="3377422" y="2564904"/>
            <a:ext cx="0" cy="504056"/>
          </a:xfrm>
          <a:prstGeom prst="straightConnector1">
            <a:avLst/>
          </a:prstGeom>
          <a:noFill/>
          <a:ln w="19050" cap="flat" cmpd="sng" algn="ctr">
            <a:solidFill>
              <a:srgbClr val="C00000"/>
            </a:solidFill>
            <a:prstDash val="solid"/>
            <a:round/>
            <a:headEnd type="none" w="med" len="med"/>
            <a:tailEnd type="arrow"/>
          </a:ln>
          <a:effectLst/>
        </p:spPr>
      </p:cxnSp>
      <p:graphicFrame>
        <p:nvGraphicFramePr>
          <p:cNvPr id="11" name="对象 10"/>
          <p:cNvGraphicFramePr>
            <a:graphicFrameLocks noChangeAspect="1"/>
          </p:cNvGraphicFramePr>
          <p:nvPr>
            <p:extLst/>
          </p:nvPr>
        </p:nvGraphicFramePr>
        <p:xfrm>
          <a:off x="823913" y="5589588"/>
          <a:ext cx="5273675" cy="955675"/>
        </p:xfrm>
        <a:graphic>
          <a:graphicData uri="http://schemas.openxmlformats.org/presentationml/2006/ole">
            <mc:AlternateContent xmlns:mc="http://schemas.openxmlformats.org/markup-compatibility/2006">
              <mc:Choice xmlns:v="urn:schemas-microsoft-com:vml" Requires="v">
                <p:oleObj spid="_x0000_s543486" name="公式" r:id="rId12" imgW="2400120" imgH="431640" progId="Equation.3">
                  <p:embed/>
                </p:oleObj>
              </mc:Choice>
              <mc:Fallback>
                <p:oleObj name="公式" r:id="rId12" imgW="2400120" imgH="431640" progId="Equation.3">
                  <p:embed/>
                  <p:pic>
                    <p:nvPicPr>
                      <p:cNvPr id="11" name="对象 10"/>
                      <p:cNvPicPr>
                        <a:picLocks noChangeAspect="1" noChangeArrowheads="1"/>
                      </p:cNvPicPr>
                      <p:nvPr/>
                    </p:nvPicPr>
                    <p:blipFill>
                      <a:blip r:embed="rId13"/>
                      <a:srcRect/>
                      <a:stretch>
                        <a:fillRect/>
                      </a:stretch>
                    </p:blipFill>
                    <p:spPr bwMode="auto">
                      <a:xfrm>
                        <a:off x="823913" y="5589588"/>
                        <a:ext cx="5273675" cy="955675"/>
                      </a:xfrm>
                      <a:prstGeom prst="rect">
                        <a:avLst/>
                      </a:prstGeom>
                      <a:noFill/>
                      <a:ln>
                        <a:noFill/>
                      </a:ln>
                    </p:spPr>
                  </p:pic>
                </p:oleObj>
              </mc:Fallback>
            </mc:AlternateContent>
          </a:graphicData>
        </a:graphic>
      </p:graphicFrame>
      <p:cxnSp>
        <p:nvCxnSpPr>
          <p:cNvPr id="19" name="直接箭头连接符 18"/>
          <p:cNvCxnSpPr/>
          <p:nvPr/>
        </p:nvCxnSpPr>
        <p:spPr bwMode="auto">
          <a:xfrm>
            <a:off x="1326298" y="5045863"/>
            <a:ext cx="648072" cy="679993"/>
          </a:xfrm>
          <a:prstGeom prst="straightConnector1">
            <a:avLst/>
          </a:prstGeom>
          <a:noFill/>
          <a:ln w="19050" cap="flat" cmpd="sng" algn="ctr">
            <a:solidFill>
              <a:srgbClr val="C00000"/>
            </a:solidFill>
            <a:prstDash val="solid"/>
            <a:round/>
            <a:headEnd type="none" w="med" len="med"/>
            <a:tailEnd type="arrow"/>
          </a:ln>
          <a:effectLst/>
        </p:spPr>
      </p:cxnSp>
      <p:sp>
        <p:nvSpPr>
          <p:cNvPr id="3" name="TextBox 2"/>
          <p:cNvSpPr txBox="1"/>
          <p:nvPr/>
        </p:nvSpPr>
        <p:spPr>
          <a:xfrm>
            <a:off x="5362387" y="6396335"/>
            <a:ext cx="3897221" cy="461665"/>
          </a:xfrm>
          <a:prstGeom prst="rect">
            <a:avLst/>
          </a:prstGeom>
          <a:noFill/>
        </p:spPr>
        <p:txBody>
          <a:bodyPr wrap="none" rtlCol="0">
            <a:spAutoFit/>
          </a:bodyPr>
          <a:lstStyle/>
          <a:p>
            <a:r>
              <a:rPr lang="en-US" altLang="zh-CN" dirty="0" smtClean="0">
                <a:solidFill>
                  <a:srgbClr val="C00000"/>
                </a:solidFill>
                <a:latin typeface="等线 Light" panose="02010600030101010101" pitchFamily="2" charset="-122"/>
                <a:ea typeface="等线 Light" panose="02010600030101010101" pitchFamily="2" charset="-122"/>
              </a:rPr>
              <a:t>P 23 </a:t>
            </a:r>
            <a:r>
              <a:rPr lang="zh-CN" altLang="en-US" dirty="0" smtClean="0">
                <a:solidFill>
                  <a:srgbClr val="C00000"/>
                </a:solidFill>
                <a:latin typeface="等线 Light" panose="02010600030101010101" pitchFamily="2" charset="-122"/>
                <a:ea typeface="等线 Light" panose="02010600030101010101" pitchFamily="2" charset="-122"/>
              </a:rPr>
              <a:t>半导体光学 </a:t>
            </a:r>
            <a:r>
              <a:rPr lang="en-US" altLang="zh-CN" dirty="0" smtClean="0">
                <a:solidFill>
                  <a:srgbClr val="C00000"/>
                </a:solidFill>
                <a:latin typeface="等线 Light" panose="02010600030101010101" pitchFamily="2" charset="-122"/>
                <a:ea typeface="等线 Light" panose="02010600030101010101" pitchFamily="2" charset="-122"/>
              </a:rPr>
              <a:t>2</a:t>
            </a:r>
            <a:r>
              <a:rPr lang="en-US" altLang="zh-CN" baseline="30000" dirty="0" smtClean="0">
                <a:solidFill>
                  <a:srgbClr val="C00000"/>
                </a:solidFill>
                <a:latin typeface="等线 Light" panose="02010600030101010101" pitchFamily="2" charset="-122"/>
                <a:ea typeface="等线 Light" panose="02010600030101010101" pitchFamily="2" charset="-122"/>
              </a:rPr>
              <a:t>nd</a:t>
            </a:r>
            <a:r>
              <a:rPr lang="en-US" altLang="zh-CN" dirty="0" smtClean="0">
                <a:solidFill>
                  <a:srgbClr val="C00000"/>
                </a:solidFill>
                <a:latin typeface="等线 Light" panose="02010600030101010101" pitchFamily="2" charset="-122"/>
                <a:ea typeface="等线 Light" panose="02010600030101010101" pitchFamily="2" charset="-122"/>
              </a:rPr>
              <a:t> </a:t>
            </a:r>
            <a:r>
              <a:rPr lang="zh-CN" altLang="en-US" dirty="0" smtClean="0">
                <a:solidFill>
                  <a:srgbClr val="C00000"/>
                </a:solidFill>
                <a:latin typeface="等线 Light" panose="02010600030101010101" pitchFamily="2" charset="-122"/>
                <a:ea typeface="等线 Light" panose="02010600030101010101" pitchFamily="2" charset="-122"/>
              </a:rPr>
              <a:t>沈学础</a:t>
            </a:r>
            <a:endParaRPr lang="zh-CN" altLang="en-US" dirty="0">
              <a:solidFill>
                <a:srgbClr val="C00000"/>
              </a:solidFill>
              <a:latin typeface="等线 Light" panose="02010600030101010101" pitchFamily="2" charset="-122"/>
              <a:ea typeface="等线 Light" panose="02010600030101010101" pitchFamily="2" charset="-122"/>
            </a:endParaRPr>
          </a:p>
        </p:txBody>
      </p:sp>
      <p:cxnSp>
        <p:nvCxnSpPr>
          <p:cNvPr id="13" name="直接箭头连接符 12"/>
          <p:cNvCxnSpPr/>
          <p:nvPr/>
        </p:nvCxnSpPr>
        <p:spPr bwMode="auto">
          <a:xfrm>
            <a:off x="2622845" y="2296715"/>
            <a:ext cx="360040" cy="4710"/>
          </a:xfrm>
          <a:prstGeom prst="straightConnector1">
            <a:avLst/>
          </a:prstGeom>
          <a:noFill/>
          <a:ln w="19050" cap="flat" cmpd="sng" algn="ctr">
            <a:solidFill>
              <a:srgbClr val="C00000"/>
            </a:solidFill>
            <a:prstDash val="solid"/>
            <a:round/>
            <a:headEnd type="none" w="med" len="med"/>
            <a:tailEnd type="arrow"/>
          </a:ln>
          <a:effectLst/>
        </p:spPr>
      </p:cxnSp>
    </p:spTree>
    <p:extLst>
      <p:ext uri="{BB962C8B-B14F-4D97-AF65-F5344CB8AC3E}">
        <p14:creationId xmlns:p14="http://schemas.microsoft.com/office/powerpoint/2010/main" val="171236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等线 Light" panose="02010600030101010101" pitchFamily="2" charset="-122"/>
                <a:sym typeface="Symbol"/>
              </a:rPr>
              <a:t></a:t>
            </a:r>
            <a:r>
              <a:rPr lang="en-US" altLang="zh-CN" baseline="-25000" dirty="0" smtClean="0">
                <a:latin typeface="等线 Light" panose="02010600030101010101" pitchFamily="2" charset="-122"/>
                <a:sym typeface="Symbol"/>
              </a:rPr>
              <a:t>2</a:t>
            </a:r>
            <a:r>
              <a:rPr lang="zh-CN" altLang="en-US" dirty="0" smtClean="0">
                <a:latin typeface="等线 Light" panose="02010600030101010101" pitchFamily="2" charset="-122"/>
                <a:sym typeface="Symbol"/>
              </a:rPr>
              <a:t>的</a:t>
            </a:r>
            <a:r>
              <a:rPr lang="zh-CN" altLang="en-US" dirty="0">
                <a:sym typeface="Symbol"/>
              </a:rPr>
              <a:t>修正</a:t>
            </a:r>
            <a:endParaRPr lang="zh-CN" altLang="en-US" dirty="0">
              <a:latin typeface="等线 Light" panose="02010600030101010101" pitchFamily="2" charset="-122"/>
            </a:endParaRPr>
          </a:p>
        </p:txBody>
      </p:sp>
      <p:graphicFrame>
        <p:nvGraphicFramePr>
          <p:cNvPr id="4" name="内容占位符 3"/>
          <p:cNvGraphicFramePr>
            <a:graphicFrameLocks noGrp="1" noChangeAspect="1"/>
          </p:cNvGraphicFramePr>
          <p:nvPr>
            <p:ph idx="1"/>
            <p:extLst/>
          </p:nvPr>
        </p:nvGraphicFramePr>
        <p:xfrm>
          <a:off x="755650" y="1765300"/>
          <a:ext cx="4360863" cy="828675"/>
        </p:xfrm>
        <a:graphic>
          <a:graphicData uri="http://schemas.openxmlformats.org/presentationml/2006/ole">
            <mc:AlternateContent xmlns:mc="http://schemas.openxmlformats.org/markup-compatibility/2006">
              <mc:Choice xmlns:v="urn:schemas-microsoft-com:vml" Requires="v">
                <p:oleObj spid="_x0000_s544050" name="公式" r:id="rId4" imgW="2070000" imgH="393480" progId="Equation.3">
                  <p:embed/>
                </p:oleObj>
              </mc:Choice>
              <mc:Fallback>
                <p:oleObj name="公式" r:id="rId4" imgW="2070000" imgH="393480" progId="Equation.3">
                  <p:embed/>
                  <p:pic>
                    <p:nvPicPr>
                      <p:cNvPr id="4" name="内容占位符 3"/>
                      <p:cNvPicPr>
                        <a:picLocks noChangeAspect="1" noChangeArrowheads="1"/>
                      </p:cNvPicPr>
                      <p:nvPr/>
                    </p:nvPicPr>
                    <p:blipFill>
                      <a:blip r:embed="rId5"/>
                      <a:srcRect/>
                      <a:stretch>
                        <a:fillRect/>
                      </a:stretch>
                    </p:blipFill>
                    <p:spPr bwMode="auto">
                      <a:xfrm>
                        <a:off x="755650" y="1765300"/>
                        <a:ext cx="4360863" cy="828675"/>
                      </a:xfrm>
                      <a:prstGeom prst="rect">
                        <a:avLst/>
                      </a:prstGeom>
                      <a:noFill/>
                      <a:ln>
                        <a:noFill/>
                      </a:ln>
                    </p:spPr>
                  </p:pic>
                </p:oleObj>
              </mc:Fallback>
            </mc:AlternateContent>
          </a:graphicData>
        </a:graphic>
      </p:graphicFrame>
      <p:graphicFrame>
        <p:nvGraphicFramePr>
          <p:cNvPr id="3" name="对象 2"/>
          <p:cNvGraphicFramePr>
            <a:graphicFrameLocks noGrp="1" noChangeAspect="1"/>
          </p:cNvGraphicFramePr>
          <p:nvPr>
            <p:extLst/>
          </p:nvPr>
        </p:nvGraphicFramePr>
        <p:xfrm>
          <a:off x="755650" y="2781300"/>
          <a:ext cx="7562850" cy="4129088"/>
        </p:xfrm>
        <a:graphic>
          <a:graphicData uri="http://schemas.openxmlformats.org/presentationml/2006/ole">
            <mc:AlternateContent xmlns:mc="http://schemas.openxmlformats.org/markup-compatibility/2006">
              <mc:Choice xmlns:v="urn:schemas-microsoft-com:vml" Requires="v">
                <p:oleObj spid="_x0000_s544051" name="公式" r:id="rId6" imgW="3162240" imgH="1726920" progId="Equation.3">
                  <p:embed/>
                </p:oleObj>
              </mc:Choice>
              <mc:Fallback>
                <p:oleObj name="公式" r:id="rId6" imgW="3162240" imgH="1726920" progId="Equation.3">
                  <p:embed/>
                  <p:pic>
                    <p:nvPicPr>
                      <p:cNvPr id="3" name="对象 2"/>
                      <p:cNvPicPr>
                        <a:picLocks noGrp="1" noChangeAspect="1" noChangeArrowheads="1"/>
                      </p:cNvPicPr>
                      <p:nvPr/>
                    </p:nvPicPr>
                    <p:blipFill>
                      <a:blip r:embed="rId7"/>
                      <a:srcRect/>
                      <a:stretch>
                        <a:fillRect/>
                      </a:stretch>
                    </p:blipFill>
                    <p:spPr bwMode="auto">
                      <a:xfrm>
                        <a:off x="755650" y="2781300"/>
                        <a:ext cx="7562850" cy="4129088"/>
                      </a:xfrm>
                      <a:prstGeom prst="rect">
                        <a:avLst/>
                      </a:prstGeom>
                      <a:noFill/>
                      <a:ln>
                        <a:noFill/>
                      </a:ln>
                    </p:spPr>
                  </p:pic>
                </p:oleObj>
              </mc:Fallback>
            </mc:AlternateContent>
          </a:graphicData>
        </a:graphic>
      </p:graphicFrame>
      <p:sp>
        <p:nvSpPr>
          <p:cNvPr id="6" name="TextBox 5"/>
          <p:cNvSpPr txBox="1"/>
          <p:nvPr/>
        </p:nvSpPr>
        <p:spPr>
          <a:xfrm>
            <a:off x="6156176" y="1916831"/>
            <a:ext cx="2646878" cy="461665"/>
          </a:xfrm>
          <a:prstGeom prst="rect">
            <a:avLst/>
          </a:prstGeom>
          <a:noFill/>
        </p:spPr>
        <p:txBody>
          <a:bodyPr wrap="none" rtlCol="0">
            <a:spAutoFit/>
          </a:bodyPr>
          <a:lstStyle/>
          <a:p>
            <a:r>
              <a:rPr lang="zh-CN" altLang="en-US" dirty="0" smtClean="0">
                <a:solidFill>
                  <a:srgbClr val="C00000"/>
                </a:solidFill>
                <a:latin typeface="等线 Light" panose="02010600030101010101" pitchFamily="2" charset="-122"/>
                <a:ea typeface="等线 Light" panose="02010600030101010101" pitchFamily="2" charset="-122"/>
              </a:rPr>
              <a:t>原仅适用于绝缘体</a:t>
            </a:r>
            <a:endParaRPr lang="zh-CN" altLang="en-US" dirty="0">
              <a:solidFill>
                <a:srgbClr val="C00000"/>
              </a:solidFill>
              <a:latin typeface="等线 Light" panose="02010600030101010101" pitchFamily="2" charset="-122"/>
              <a:ea typeface="等线 Light" panose="02010600030101010101" pitchFamily="2" charset="-122"/>
            </a:endParaRPr>
          </a:p>
        </p:txBody>
      </p:sp>
      <p:sp>
        <p:nvSpPr>
          <p:cNvPr id="7" name="TextBox 6"/>
          <p:cNvSpPr txBox="1"/>
          <p:nvPr/>
        </p:nvSpPr>
        <p:spPr>
          <a:xfrm>
            <a:off x="6588224" y="6165304"/>
            <a:ext cx="2093843" cy="461665"/>
          </a:xfrm>
          <a:prstGeom prst="rect">
            <a:avLst/>
          </a:prstGeom>
          <a:noFill/>
        </p:spPr>
        <p:txBody>
          <a:bodyPr wrap="none" rtlCol="0">
            <a:spAutoFit/>
          </a:bodyPr>
          <a:lstStyle/>
          <a:p>
            <a:r>
              <a:rPr lang="zh-CN" altLang="en-US" dirty="0" smtClean="0">
                <a:solidFill>
                  <a:srgbClr val="C00000"/>
                </a:solidFill>
                <a:latin typeface="等线 Light" panose="02010600030101010101" pitchFamily="2" charset="-122"/>
                <a:ea typeface="等线 Light" panose="02010600030101010101" pitchFamily="2" charset="-122"/>
              </a:rPr>
              <a:t>适用至半导体</a:t>
            </a:r>
            <a:endParaRPr lang="zh-CN" altLang="en-US" dirty="0">
              <a:solidFill>
                <a:srgbClr val="C00000"/>
              </a:solidFill>
              <a:latin typeface="等线 Light" panose="02010600030101010101" pitchFamily="2" charset="-122"/>
              <a:ea typeface="等线 Light" panose="02010600030101010101" pitchFamily="2" charset="-122"/>
            </a:endParaRPr>
          </a:p>
        </p:txBody>
      </p:sp>
      <p:cxnSp>
        <p:nvCxnSpPr>
          <p:cNvPr id="8" name="直接连接符 7"/>
          <p:cNvCxnSpPr/>
          <p:nvPr/>
        </p:nvCxnSpPr>
        <p:spPr bwMode="auto">
          <a:xfrm>
            <a:off x="1979712" y="3717032"/>
            <a:ext cx="792088" cy="0"/>
          </a:xfrm>
          <a:prstGeom prst="line">
            <a:avLst/>
          </a:prstGeom>
          <a:noFill/>
          <a:ln w="38100" cap="flat" cmpd="sng" algn="ctr">
            <a:solidFill>
              <a:srgbClr val="C00000"/>
            </a:solidFill>
            <a:prstDash val="dash"/>
            <a:round/>
            <a:headEnd type="none" w="med" len="med"/>
            <a:tailEnd type="none" w="med" len="med"/>
          </a:ln>
          <a:effectLst/>
        </p:spPr>
      </p:cxnSp>
      <p:cxnSp>
        <p:nvCxnSpPr>
          <p:cNvPr id="10" name="直接连接符 9"/>
          <p:cNvCxnSpPr/>
          <p:nvPr/>
        </p:nvCxnSpPr>
        <p:spPr bwMode="auto">
          <a:xfrm>
            <a:off x="2046022" y="4797152"/>
            <a:ext cx="3174050" cy="0"/>
          </a:xfrm>
          <a:prstGeom prst="line">
            <a:avLst/>
          </a:prstGeom>
          <a:noFill/>
          <a:ln w="38100" cap="flat" cmpd="sng" algn="ctr">
            <a:solidFill>
              <a:srgbClr val="C00000"/>
            </a:solidFill>
            <a:prstDash val="dash"/>
            <a:round/>
            <a:headEnd type="none" w="med" len="med"/>
            <a:tailEnd type="none" w="med" len="med"/>
          </a:ln>
          <a:effectLst/>
        </p:spPr>
      </p:cxnSp>
      <p:sp>
        <p:nvSpPr>
          <p:cNvPr id="9" name="TextBox 8"/>
          <p:cNvSpPr txBox="1"/>
          <p:nvPr/>
        </p:nvSpPr>
        <p:spPr>
          <a:xfrm>
            <a:off x="7020273" y="2780928"/>
            <a:ext cx="1944215" cy="830997"/>
          </a:xfrm>
          <a:prstGeom prst="rect">
            <a:avLst/>
          </a:prstGeom>
          <a:noFill/>
        </p:spPr>
        <p:txBody>
          <a:bodyPr wrap="square" rtlCol="0">
            <a:spAutoFit/>
          </a:bodyPr>
          <a:lstStyle/>
          <a:p>
            <a:r>
              <a:rPr lang="zh-CN" altLang="en-US" dirty="0" smtClean="0">
                <a:solidFill>
                  <a:srgbClr val="C00000"/>
                </a:solidFill>
                <a:latin typeface="等线 Light" panose="02010600030101010101" pitchFamily="2" charset="-122"/>
                <a:ea typeface="等线 Light" panose="02010600030101010101" pitchFamily="2" charset="-122"/>
              </a:rPr>
              <a:t>半导体光学</a:t>
            </a:r>
            <a:endParaRPr lang="en-US" altLang="zh-CN" dirty="0" smtClean="0">
              <a:solidFill>
                <a:srgbClr val="C00000"/>
              </a:solidFill>
              <a:latin typeface="等线 Light" panose="02010600030101010101" pitchFamily="2" charset="-122"/>
              <a:ea typeface="等线 Light" panose="02010600030101010101" pitchFamily="2" charset="-122"/>
            </a:endParaRPr>
          </a:p>
          <a:p>
            <a:r>
              <a:rPr lang="zh-CN" altLang="en-US" dirty="0" smtClean="0">
                <a:solidFill>
                  <a:srgbClr val="C00000"/>
                </a:solidFill>
                <a:latin typeface="等线 Light" panose="02010600030101010101" pitchFamily="2" charset="-122"/>
                <a:ea typeface="等线 Light" panose="02010600030101010101" pitchFamily="2" charset="-122"/>
              </a:rPr>
              <a:t> </a:t>
            </a:r>
            <a:r>
              <a:rPr lang="en-US" altLang="zh-CN" dirty="0" smtClean="0">
                <a:solidFill>
                  <a:srgbClr val="C00000"/>
                </a:solidFill>
                <a:latin typeface="等线 Light" panose="02010600030101010101" pitchFamily="2" charset="-122"/>
                <a:ea typeface="等线 Light" panose="02010600030101010101" pitchFamily="2" charset="-122"/>
              </a:rPr>
              <a:t>2</a:t>
            </a:r>
            <a:r>
              <a:rPr lang="en-US" altLang="zh-CN" baseline="30000" dirty="0" smtClean="0">
                <a:solidFill>
                  <a:srgbClr val="C00000"/>
                </a:solidFill>
                <a:latin typeface="等线 Light" panose="02010600030101010101" pitchFamily="2" charset="-122"/>
                <a:ea typeface="等线 Light" panose="02010600030101010101" pitchFamily="2" charset="-122"/>
              </a:rPr>
              <a:t>nd</a:t>
            </a:r>
            <a:r>
              <a:rPr lang="en-US" altLang="zh-CN" dirty="0" smtClean="0">
                <a:solidFill>
                  <a:srgbClr val="C00000"/>
                </a:solidFill>
                <a:latin typeface="等线 Light" panose="02010600030101010101" pitchFamily="2" charset="-122"/>
                <a:ea typeface="等线 Light" panose="02010600030101010101" pitchFamily="2" charset="-122"/>
              </a:rPr>
              <a:t> </a:t>
            </a:r>
            <a:r>
              <a:rPr lang="zh-CN" altLang="en-US" dirty="0" smtClean="0">
                <a:solidFill>
                  <a:srgbClr val="C00000"/>
                </a:solidFill>
                <a:latin typeface="等线 Light" panose="02010600030101010101" pitchFamily="2" charset="-122"/>
                <a:ea typeface="等线 Light" panose="02010600030101010101" pitchFamily="2" charset="-122"/>
              </a:rPr>
              <a:t>沈学础</a:t>
            </a:r>
            <a:endParaRPr lang="zh-CN" altLang="en-US" dirty="0">
              <a:solidFill>
                <a:srgbClr val="C00000"/>
              </a:solidFill>
              <a:latin typeface="等线 Light" panose="02010600030101010101" pitchFamily="2" charset="-122"/>
              <a:ea typeface="等线 Light" panose="02010600030101010101" pitchFamily="2" charset="-122"/>
            </a:endParaRPr>
          </a:p>
        </p:txBody>
      </p:sp>
      <p:sp>
        <p:nvSpPr>
          <p:cNvPr id="5" name="文本框 4"/>
          <p:cNvSpPr txBox="1"/>
          <p:nvPr/>
        </p:nvSpPr>
        <p:spPr>
          <a:xfrm>
            <a:off x="2073206" y="3831431"/>
            <a:ext cx="356188" cy="461665"/>
          </a:xfrm>
          <a:prstGeom prst="rect">
            <a:avLst/>
          </a:prstGeom>
          <a:solidFill>
            <a:schemeClr val="bg1"/>
          </a:solidFill>
        </p:spPr>
        <p:txBody>
          <a:bodyPr wrap="none" rtlCol="0">
            <a:spAutoFit/>
          </a:bodyPr>
          <a:lstStyle/>
          <a:p>
            <a:r>
              <a:rPr lang="en-US" altLang="zh-CN" dirty="0" smtClean="0">
                <a:latin typeface="等线 Light" panose="02010600030101010101" pitchFamily="2" charset="-122"/>
                <a:ea typeface="等线 Light" panose="02010600030101010101" pitchFamily="2" charset="-122"/>
              </a:rPr>
              <a:t>2</a:t>
            </a:r>
            <a:endParaRPr lang="zh-CN" altLang="en-US"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26626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矩形 2"/>
          <p:cNvSpPr>
            <a:spLocks noChangeArrowheads="1"/>
          </p:cNvSpPr>
          <p:nvPr/>
        </p:nvSpPr>
        <p:spPr bwMode="auto">
          <a:xfrm>
            <a:off x="503238" y="4756595"/>
            <a:ext cx="748883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altLang="zh-CN" dirty="0">
                <a:solidFill>
                  <a:srgbClr val="000000"/>
                </a:solidFill>
                <a:latin typeface="等线" panose="02010600030101010101" pitchFamily="2" charset="-122"/>
                <a:ea typeface="等线" panose="02010600030101010101" pitchFamily="2" charset="-122"/>
                <a:cs typeface="Times New Roman" pitchFamily="18" charset="0"/>
              </a:rPr>
              <a:t>Refractive </a:t>
            </a:r>
            <a:r>
              <a:rPr kumimoji="0" lang="en-US" altLang="zh-CN" dirty="0" smtClean="0">
                <a:solidFill>
                  <a:srgbClr val="000000"/>
                </a:solidFill>
                <a:latin typeface="等线" panose="02010600030101010101" pitchFamily="2" charset="-122"/>
                <a:ea typeface="等线" panose="02010600030101010101" pitchFamily="2" charset="-122"/>
                <a:cs typeface="Times New Roman" pitchFamily="18" charset="0"/>
              </a:rPr>
              <a:t>index</a:t>
            </a:r>
            <a:r>
              <a:rPr kumimoji="0" lang="zh-CN" altLang="en-US" dirty="0" smtClean="0">
                <a:solidFill>
                  <a:srgbClr val="000000"/>
                </a:solidFill>
                <a:latin typeface="等线" panose="02010600030101010101" pitchFamily="2" charset="-122"/>
                <a:ea typeface="等线" panose="02010600030101010101" pitchFamily="2" charset="-122"/>
                <a:cs typeface="Times New Roman" pitchFamily="18" charset="0"/>
              </a:rPr>
              <a:t>：</a:t>
            </a:r>
            <a:endParaRPr kumimoji="0" lang="en-US" altLang="zh-CN" dirty="0" smtClean="0">
              <a:solidFill>
                <a:srgbClr val="000000"/>
              </a:solidFill>
              <a:latin typeface="等线" panose="02010600030101010101" pitchFamily="2" charset="-122"/>
              <a:ea typeface="等线" panose="02010600030101010101" pitchFamily="2" charset="-122"/>
              <a:cs typeface="Times New Roman" pitchFamily="18" charset="0"/>
            </a:endParaRPr>
          </a:p>
          <a:p>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Phase lag</a:t>
            </a:r>
            <a:endPar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endParaRPr>
          </a:p>
          <a:p>
            <a:r>
              <a:rPr kumimoji="0" lang="en-US" altLang="zh-CN" dirty="0" smtClean="0">
                <a:solidFill>
                  <a:srgbClr val="000000"/>
                </a:solidFill>
                <a:latin typeface="等线" panose="02010600030101010101" pitchFamily="2" charset="-122"/>
                <a:ea typeface="等线" panose="02010600030101010101" pitchFamily="2" charset="-122"/>
                <a:cs typeface="Times New Roman" pitchFamily="18" charset="0"/>
              </a:rPr>
              <a:t>Light emission</a:t>
            </a:r>
            <a:r>
              <a:rPr kumimoji="0" lang="zh-CN" altLang="en-US" dirty="0" smtClean="0">
                <a:solidFill>
                  <a:srgbClr val="000000"/>
                </a:solidFill>
                <a:latin typeface="等线" panose="02010600030101010101" pitchFamily="2" charset="-122"/>
                <a:ea typeface="等线" panose="02010600030101010101" pitchFamily="2" charset="-122"/>
                <a:cs typeface="Times New Roman" pitchFamily="18" charset="0"/>
              </a:rPr>
              <a:t>：</a:t>
            </a:r>
            <a:endParaRPr kumimoji="0" lang="en-US" altLang="zh-CN" dirty="0" smtClean="0">
              <a:solidFill>
                <a:srgbClr val="000000"/>
              </a:solidFill>
              <a:latin typeface="等线" panose="02010600030101010101" pitchFamily="2" charset="-122"/>
              <a:ea typeface="等线" panose="02010600030101010101" pitchFamily="2" charset="-122"/>
              <a:cs typeface="Times New Roman" pitchFamily="18" charset="0"/>
            </a:endParaRPr>
          </a:p>
          <a:p>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a:t>
            </a:r>
            <a:r>
              <a:rPr kumimoji="0" lang="en-US" altLang="zh-CN" dirty="0" err="1" smtClean="0">
                <a:solidFill>
                  <a:srgbClr val="000000"/>
                </a:solidFill>
                <a:latin typeface="等线 Light" panose="02010600030101010101" pitchFamily="2" charset="-122"/>
                <a:ea typeface="等线 Light" panose="02010600030101010101" pitchFamily="2" charset="-122"/>
                <a:cs typeface="Times New Roman" pitchFamily="18" charset="0"/>
              </a:rPr>
              <a:t>Hertzian</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 dipoles”</a:t>
            </a:r>
          </a:p>
          <a:p>
            <a:pPr marL="361950" indent="-361950"/>
            <a:r>
              <a:rPr kumimoji="0" lang="en-US" altLang="zh-CN" dirty="0" smtClean="0">
                <a:solidFill>
                  <a:srgbClr val="000000"/>
                </a:solidFill>
                <a:latin typeface="等线" panose="02010600030101010101" pitchFamily="2" charset="-122"/>
                <a:ea typeface="等线" panose="02010600030101010101" pitchFamily="2" charset="-122"/>
                <a:cs typeface="Times New Roman" pitchFamily="18" charset="0"/>
              </a:rPr>
              <a:t>Absorption</a:t>
            </a:r>
            <a:r>
              <a:rPr kumimoji="0" lang="zh-CN" altLang="en-US" dirty="0" smtClean="0">
                <a:solidFill>
                  <a:srgbClr val="000000"/>
                </a:solidFill>
                <a:latin typeface="等线" panose="02010600030101010101" pitchFamily="2" charset="-122"/>
                <a:ea typeface="等线" panose="02010600030101010101" pitchFamily="2" charset="-122"/>
                <a:cs typeface="Times New Roman" pitchFamily="18" charset="0"/>
              </a:rPr>
              <a:t>：</a:t>
            </a:r>
            <a:r>
              <a:rPr kumimoji="0" lang="en-US" altLang="zh-CN" dirty="0" smtClean="0">
                <a:solidFill>
                  <a:srgbClr val="000000"/>
                </a:solidFill>
                <a:latin typeface="等线" panose="02010600030101010101" pitchFamily="2" charset="-122"/>
                <a:ea typeface="等线" panose="02010600030101010101" pitchFamily="2" charset="-122"/>
                <a:cs typeface="Times New Roman" pitchFamily="18" charset="0"/>
              </a:rPr>
              <a:t>resonance</a:t>
            </a:r>
            <a:endParaRPr kumimoji="0" lang="zh-CN" altLang="en-US" dirty="0">
              <a:solidFill>
                <a:srgbClr val="000000"/>
              </a:solidFill>
              <a:latin typeface="等线" panose="02010600030101010101" pitchFamily="2" charset="-122"/>
              <a:ea typeface="等线" panose="02010600030101010101" pitchFamily="2" charset="-122"/>
              <a:cs typeface="Times New Roman" pitchFamily="18" charset="0"/>
            </a:endParaRPr>
          </a:p>
        </p:txBody>
      </p:sp>
      <p:sp>
        <p:nvSpPr>
          <p:cNvPr id="4" name="矩形 3"/>
          <p:cNvSpPr/>
          <p:nvPr/>
        </p:nvSpPr>
        <p:spPr>
          <a:xfrm>
            <a:off x="5796136" y="3613976"/>
            <a:ext cx="1512168" cy="1015663"/>
          </a:xfrm>
          <a:prstGeom prst="rect">
            <a:avLst/>
          </a:prstGeom>
          <a:ln>
            <a:solidFill>
              <a:schemeClr val="bg1">
                <a:lumMod val="65000"/>
              </a:schemeClr>
            </a:solidFill>
          </a:ln>
        </p:spPr>
        <p:txBody>
          <a:bodyPr wrap="square">
            <a:spAutoFit/>
          </a:bodyPr>
          <a:lstStyle/>
          <a:p>
            <a:pPr>
              <a:defRPr/>
            </a:pPr>
            <a:r>
              <a:rPr kumimoji="0" lang="en-US" altLang="zh-CN" sz="2000" b="1" i="1" dirty="0">
                <a:solidFill>
                  <a:srgbClr val="000000"/>
                </a:solidFill>
                <a:ea typeface="等线 Light" panose="02010600030101010101" pitchFamily="2" charset="-122"/>
                <a:cs typeface="Times New Roman" panose="02020603050405020304" pitchFamily="18" charset="0"/>
              </a:rPr>
              <a:t>P </a:t>
            </a:r>
            <a:r>
              <a:rPr kumimoji="0" lang="en-US" altLang="zh-CN" sz="2000" dirty="0" smtClean="0">
                <a:solidFill>
                  <a:srgbClr val="000000"/>
                </a:solidFill>
                <a:ea typeface="等线 Light" panose="02010600030101010101" pitchFamily="2" charset="-122"/>
                <a:cs typeface="Times New Roman" panose="02020603050405020304" pitchFamily="18" charset="0"/>
              </a:rPr>
              <a:t>=</a:t>
            </a:r>
            <a:r>
              <a:rPr kumimoji="0" lang="en-US" altLang="zh-CN" sz="2000" i="1" dirty="0" smtClean="0">
                <a:solidFill>
                  <a:srgbClr val="000000"/>
                </a:solidFill>
                <a:ea typeface="等线 Light" panose="02010600030101010101" pitchFamily="2" charset="-122"/>
                <a:cs typeface="Times New Roman" panose="02020603050405020304" pitchFamily="18" charset="0"/>
              </a:rPr>
              <a:t>N p</a:t>
            </a:r>
          </a:p>
          <a:p>
            <a:pPr>
              <a:defRPr/>
            </a:pPr>
            <a:r>
              <a:rPr kumimoji="0" lang="en-US" altLang="zh-CN" sz="2000" b="1" i="1" dirty="0" smtClean="0">
                <a:solidFill>
                  <a:srgbClr val="000000"/>
                </a:solidFill>
                <a:ea typeface="等线 Light" panose="02010600030101010101" pitchFamily="2" charset="-122"/>
                <a:cs typeface="Times New Roman" panose="02020603050405020304" pitchFamily="18" charset="0"/>
              </a:rPr>
              <a:t>D </a:t>
            </a:r>
            <a:r>
              <a:rPr kumimoji="0" lang="en-US" altLang="zh-CN" sz="2000" dirty="0">
                <a:solidFill>
                  <a:srgbClr val="000000"/>
                </a:solidFill>
                <a:ea typeface="等线 Light" panose="02010600030101010101" pitchFamily="2" charset="-122"/>
                <a:cs typeface="Times New Roman" panose="02020603050405020304" pitchFamily="18" charset="0"/>
              </a:rPr>
              <a:t>=</a:t>
            </a:r>
            <a:r>
              <a:rPr kumimoji="0" lang="en-US" altLang="zh-CN" sz="2000" i="1" dirty="0">
                <a:solidFill>
                  <a:srgbClr val="000000"/>
                </a:solidFill>
                <a:ea typeface="等线 Light" panose="02010600030101010101" pitchFamily="2" charset="-122"/>
                <a:cs typeface="Times New Roman" panose="02020603050405020304" pitchFamily="18" charset="0"/>
              </a:rPr>
              <a:t> </a:t>
            </a:r>
            <a:r>
              <a:rPr kumimoji="0" lang="el-GR" altLang="zh-CN" sz="2000" dirty="0">
                <a:solidFill>
                  <a:srgbClr val="000000"/>
                </a:solidFill>
                <a:ea typeface="等线 Light" panose="02010600030101010101" pitchFamily="2" charset="-122"/>
                <a:cs typeface="Times New Roman" panose="02020603050405020304" pitchFamily="18" charset="0"/>
              </a:rPr>
              <a:t>ε</a:t>
            </a:r>
            <a:r>
              <a:rPr kumimoji="0" lang="en-US" altLang="zh-CN" sz="2000" i="1" baseline="-25000" dirty="0">
                <a:solidFill>
                  <a:srgbClr val="000000"/>
                </a:solidFill>
                <a:ea typeface="等线 Light" panose="02010600030101010101" pitchFamily="2" charset="-122"/>
                <a:cs typeface="Times New Roman" panose="02020603050405020304" pitchFamily="18" charset="0"/>
              </a:rPr>
              <a:t>0 </a:t>
            </a:r>
            <a:r>
              <a:rPr kumimoji="0" lang="en-US" altLang="zh-CN" sz="2000" b="1" i="1" dirty="0">
                <a:solidFill>
                  <a:srgbClr val="000000"/>
                </a:solidFill>
                <a:ea typeface="等线 Light" panose="02010600030101010101" pitchFamily="2" charset="-122"/>
                <a:cs typeface="Times New Roman" panose="02020603050405020304" pitchFamily="18" charset="0"/>
              </a:rPr>
              <a:t>E </a:t>
            </a:r>
            <a:r>
              <a:rPr kumimoji="0" lang="en-US" altLang="zh-CN" sz="2000" i="1" dirty="0">
                <a:solidFill>
                  <a:srgbClr val="000000"/>
                </a:solidFill>
                <a:ea typeface="等线 Light" panose="02010600030101010101" pitchFamily="2" charset="-122"/>
                <a:cs typeface="Times New Roman" panose="02020603050405020304" pitchFamily="18" charset="0"/>
              </a:rPr>
              <a:t>+ </a:t>
            </a:r>
            <a:r>
              <a:rPr kumimoji="0" lang="en-US" altLang="zh-CN" sz="2000" b="1" i="1" dirty="0">
                <a:solidFill>
                  <a:srgbClr val="000000"/>
                </a:solidFill>
                <a:ea typeface="等线 Light" panose="02010600030101010101" pitchFamily="2" charset="-122"/>
                <a:cs typeface="Times New Roman" panose="02020603050405020304" pitchFamily="18" charset="0"/>
              </a:rPr>
              <a:t>P </a:t>
            </a:r>
            <a:r>
              <a:rPr kumimoji="0" lang="en-US" altLang="zh-CN" sz="2000" b="1" i="1" dirty="0" smtClean="0">
                <a:solidFill>
                  <a:srgbClr val="000000"/>
                </a:solidFill>
                <a:ea typeface="等线 Light" panose="02010600030101010101" pitchFamily="2" charset="-122"/>
                <a:cs typeface="Times New Roman" panose="02020603050405020304" pitchFamily="18" charset="0"/>
              </a:rPr>
              <a:t>       </a:t>
            </a:r>
            <a:r>
              <a:rPr kumimoji="0" lang="en-US" altLang="zh-CN" sz="2000" b="1" dirty="0" smtClean="0">
                <a:solidFill>
                  <a:srgbClr val="000000"/>
                </a:solidFill>
                <a:ea typeface="等线 Light" panose="02010600030101010101" pitchFamily="2" charset="-122"/>
                <a:cs typeface="Times New Roman" panose="02020603050405020304" pitchFamily="18" charset="0"/>
              </a:rPr>
              <a:t>       </a:t>
            </a:r>
            <a:r>
              <a:rPr kumimoji="0" lang="en-US" altLang="zh-CN" sz="2000" dirty="0" smtClean="0">
                <a:solidFill>
                  <a:srgbClr val="000000"/>
                </a:solidFill>
                <a:ea typeface="等线 Light" panose="02010600030101010101" pitchFamily="2" charset="-122"/>
                <a:cs typeface="Times New Roman" panose="02020603050405020304" pitchFamily="18" charset="0"/>
              </a:rPr>
              <a:t>=</a:t>
            </a:r>
            <a:r>
              <a:rPr kumimoji="0" lang="en-US" altLang="zh-CN" sz="2000" i="1" dirty="0" smtClean="0">
                <a:solidFill>
                  <a:srgbClr val="000000"/>
                </a:solidFill>
                <a:ea typeface="等线 Light" panose="02010600030101010101" pitchFamily="2" charset="-122"/>
                <a:cs typeface="Times New Roman" panose="02020603050405020304" pitchFamily="18" charset="0"/>
              </a:rPr>
              <a:t> </a:t>
            </a:r>
            <a:r>
              <a:rPr kumimoji="0" lang="el-GR" altLang="zh-CN" sz="2000" dirty="0">
                <a:solidFill>
                  <a:srgbClr val="000000"/>
                </a:solidFill>
                <a:ea typeface="等线 Light" panose="02010600030101010101" pitchFamily="2" charset="-122"/>
                <a:cs typeface="Times New Roman" panose="02020603050405020304" pitchFamily="18" charset="0"/>
              </a:rPr>
              <a:t>ε</a:t>
            </a:r>
            <a:r>
              <a:rPr kumimoji="0" lang="en-US" altLang="zh-CN" sz="2000" i="1" baseline="-25000" dirty="0">
                <a:solidFill>
                  <a:srgbClr val="000000"/>
                </a:solidFill>
                <a:ea typeface="等线 Light" panose="02010600030101010101" pitchFamily="2" charset="-122"/>
                <a:cs typeface="Times New Roman" panose="02020603050405020304" pitchFamily="18" charset="0"/>
              </a:rPr>
              <a:t>r</a:t>
            </a:r>
            <a:r>
              <a:rPr kumimoji="0" lang="el-GR" altLang="zh-CN" sz="2000" dirty="0">
                <a:solidFill>
                  <a:srgbClr val="000000"/>
                </a:solidFill>
                <a:ea typeface="等线 Light" panose="02010600030101010101" pitchFamily="2" charset="-122"/>
                <a:cs typeface="Times New Roman" panose="02020603050405020304" pitchFamily="18" charset="0"/>
              </a:rPr>
              <a:t>ε</a:t>
            </a:r>
            <a:r>
              <a:rPr kumimoji="0" lang="el-GR" altLang="zh-CN" sz="2000" baseline="-25000" dirty="0">
                <a:solidFill>
                  <a:srgbClr val="000000"/>
                </a:solidFill>
                <a:ea typeface="等线 Light" panose="02010600030101010101" pitchFamily="2" charset="-122"/>
                <a:cs typeface="Times New Roman" panose="02020603050405020304" pitchFamily="18" charset="0"/>
              </a:rPr>
              <a:t>0</a:t>
            </a:r>
            <a:r>
              <a:rPr kumimoji="0" lang="el-GR" altLang="zh-CN" sz="2000" dirty="0">
                <a:solidFill>
                  <a:srgbClr val="000000"/>
                </a:solidFill>
                <a:ea typeface="等线 Light" panose="02010600030101010101" pitchFamily="2" charset="-122"/>
                <a:cs typeface="Times New Roman" panose="02020603050405020304" pitchFamily="18" charset="0"/>
              </a:rPr>
              <a:t> </a:t>
            </a:r>
            <a:r>
              <a:rPr kumimoji="0" lang="en-US" altLang="zh-CN" sz="2000" b="1" i="1" dirty="0">
                <a:solidFill>
                  <a:srgbClr val="000000"/>
                </a:solidFill>
                <a:ea typeface="等线 Light" panose="02010600030101010101" pitchFamily="2" charset="-122"/>
                <a:cs typeface="Times New Roman" panose="02020603050405020304" pitchFamily="18" charset="0"/>
              </a:rPr>
              <a:t>E</a:t>
            </a:r>
            <a:endParaRPr kumimoji="0" lang="zh-CN" altLang="en-US" sz="2000" dirty="0">
              <a:solidFill>
                <a:srgbClr val="000000"/>
              </a:solidFill>
              <a:ea typeface="等线 Light" panose="02010600030101010101" pitchFamily="2" charset="-122"/>
              <a:cs typeface="Times New Roman" panose="02020603050405020304" pitchFamily="18" charset="0"/>
            </a:endParaRPr>
          </a:p>
        </p:txBody>
      </p:sp>
      <p:sp>
        <p:nvSpPr>
          <p:cNvPr id="9222" name="矩形 5"/>
          <p:cNvSpPr>
            <a:spLocks noChangeArrowheads="1"/>
          </p:cNvSpPr>
          <p:nvPr/>
        </p:nvSpPr>
        <p:spPr bwMode="auto">
          <a:xfrm>
            <a:off x="1618117" y="584684"/>
            <a:ext cx="56188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0" lang="en-US" altLang="zh-CN" sz="4000" dirty="0">
                <a:solidFill>
                  <a:srgbClr val="0070C0"/>
                </a:solidFill>
                <a:latin typeface="等线 Light" panose="02010600030101010101" pitchFamily="2" charset="-122"/>
                <a:ea typeface="等线 Light" panose="02010600030101010101" pitchFamily="2" charset="-122"/>
                <a:cs typeface="Times New Roman" panose="02020603050405020304" pitchFamily="18" charset="0"/>
              </a:rPr>
              <a:t>Dipole </a:t>
            </a:r>
            <a:r>
              <a:rPr kumimoji="0" lang="en-US" altLang="zh-CN" sz="4000" dirty="0" smtClean="0">
                <a:solidFill>
                  <a:srgbClr val="0070C0"/>
                </a:solidFill>
                <a:latin typeface="等线 Light" panose="02010600030101010101" pitchFamily="2" charset="-122"/>
                <a:ea typeface="等线 Light" panose="02010600030101010101" pitchFamily="2" charset="-122"/>
                <a:cs typeface="Times New Roman" panose="02020603050405020304" pitchFamily="18" charset="0"/>
              </a:rPr>
              <a:t>oscillators (review)</a:t>
            </a:r>
            <a:endParaRPr kumimoji="0" lang="zh-CN" altLang="en-US" sz="4000" dirty="0">
              <a:solidFill>
                <a:srgbClr val="0070C0"/>
              </a:solidFill>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9223" name="对象 6"/>
          <p:cNvGraphicFramePr>
            <a:graphicFrameLocks noChangeAspect="1"/>
          </p:cNvGraphicFramePr>
          <p:nvPr>
            <p:extLst>
              <p:ext uri="{D42A27DB-BD31-4B8C-83A1-F6EECF244321}">
                <p14:modId xmlns:p14="http://schemas.microsoft.com/office/powerpoint/2010/main" val="3852098606"/>
              </p:ext>
            </p:extLst>
          </p:nvPr>
        </p:nvGraphicFramePr>
        <p:xfrm>
          <a:off x="5796136" y="1594589"/>
          <a:ext cx="1512168" cy="1892431"/>
        </p:xfrm>
        <a:graphic>
          <a:graphicData uri="http://schemas.openxmlformats.org/presentationml/2006/ole">
            <mc:AlternateContent xmlns:mc="http://schemas.openxmlformats.org/markup-compatibility/2006">
              <mc:Choice xmlns:v="urn:schemas-microsoft-com:vml" Requires="v">
                <p:oleObj spid="_x0000_s510197" name="公式" r:id="rId4" imgW="914400" imgH="1143000" progId="Equation.3">
                  <p:embed/>
                </p:oleObj>
              </mc:Choice>
              <mc:Fallback>
                <p:oleObj name="公式" r:id="rId4" imgW="914400" imgH="1143000" progId="Equation.3">
                  <p:embed/>
                  <p:pic>
                    <p:nvPicPr>
                      <p:cNvPr id="9223" name="对象 6"/>
                      <p:cNvPicPr>
                        <a:picLocks noChangeAspect="1" noChangeArrowheads="1"/>
                      </p:cNvPicPr>
                      <p:nvPr/>
                    </p:nvPicPr>
                    <p:blipFill>
                      <a:blip r:embed="rId5"/>
                      <a:srcRect/>
                      <a:stretch>
                        <a:fillRect/>
                      </a:stretch>
                    </p:blipFill>
                    <p:spPr bwMode="auto">
                      <a:xfrm>
                        <a:off x="5796136" y="1594589"/>
                        <a:ext cx="1512168" cy="1892431"/>
                      </a:xfrm>
                      <a:prstGeom prst="rect">
                        <a:avLst/>
                      </a:prstGeom>
                      <a:noFill/>
                      <a:ln w="9525">
                        <a:solidFill>
                          <a:srgbClr val="7F7F7F"/>
                        </a:solidFill>
                        <a:miter lim="800000"/>
                        <a:headEnd/>
                        <a:tailEnd/>
                      </a:ln>
                      <a:extLst/>
                    </p:spPr>
                  </p:pic>
                </p:oleObj>
              </mc:Fallback>
            </mc:AlternateContent>
          </a:graphicData>
        </a:graphic>
      </p:graphicFrame>
      <p:pic>
        <p:nvPicPr>
          <p:cNvPr id="413865" name="Picture 1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238" y="1628800"/>
            <a:ext cx="3920764" cy="2908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3"/>
          <p:cNvSpPr txBox="1"/>
          <p:nvPr/>
        </p:nvSpPr>
        <p:spPr>
          <a:xfrm>
            <a:off x="7668344" y="6420713"/>
            <a:ext cx="822661" cy="461665"/>
          </a:xfrm>
          <a:prstGeom prst="rect">
            <a:avLst/>
          </a:prstGeom>
          <a:noFill/>
        </p:spPr>
        <p:txBody>
          <a:bodyPr wrap="none" rtlCol="0">
            <a:spAutoFit/>
          </a:bodyPr>
          <a:lstStyle/>
          <a:p>
            <a:r>
              <a:rPr lang="en-US" altLang="zh-CN" dirty="0" smtClean="0">
                <a:solidFill>
                  <a:srgbClr val="C00000"/>
                </a:solidFill>
                <a:latin typeface="等线 Light" panose="02010600030101010101" pitchFamily="2" charset="-122"/>
                <a:ea typeface="等线 Light" panose="02010600030101010101" pitchFamily="2" charset="-122"/>
              </a:rPr>
              <a:t>Note</a:t>
            </a:r>
            <a:endParaRPr lang="zh-CN" altLang="en-US" dirty="0">
              <a:solidFill>
                <a:srgbClr val="C00000"/>
              </a:solidFill>
              <a:latin typeface="等线 Light" panose="02010600030101010101" pitchFamily="2" charset="-122"/>
              <a:ea typeface="等线 Light" panose="02010600030101010101" pitchFamily="2" charset="-122"/>
            </a:endParaRPr>
          </a:p>
        </p:txBody>
      </p:sp>
      <p:graphicFrame>
        <p:nvGraphicFramePr>
          <p:cNvPr id="10" name="Object 4"/>
          <p:cNvGraphicFramePr>
            <a:graphicFrameLocks noChangeAspect="1"/>
          </p:cNvGraphicFramePr>
          <p:nvPr>
            <p:extLst>
              <p:ext uri="{D42A27DB-BD31-4B8C-83A1-F6EECF244321}">
                <p14:modId xmlns:p14="http://schemas.microsoft.com/office/powerpoint/2010/main" val="949832062"/>
              </p:ext>
            </p:extLst>
          </p:nvPr>
        </p:nvGraphicFramePr>
        <p:xfrm>
          <a:off x="3923928" y="5148917"/>
          <a:ext cx="4503738" cy="879475"/>
        </p:xfrm>
        <a:graphic>
          <a:graphicData uri="http://schemas.openxmlformats.org/presentationml/2006/ole">
            <mc:AlternateContent xmlns:mc="http://schemas.openxmlformats.org/markup-compatibility/2006">
              <mc:Choice xmlns:v="urn:schemas-microsoft-com:vml" Requires="v">
                <p:oleObj spid="_x0000_s510198" name="Equation" r:id="rId7" imgW="2145960" imgH="419040" progId="Equation.DSMT4">
                  <p:embed/>
                </p:oleObj>
              </mc:Choice>
              <mc:Fallback>
                <p:oleObj name="Equation" r:id="rId7" imgW="2145960" imgH="419040" progId="Equation.DSMT4">
                  <p:embed/>
                  <p:pic>
                    <p:nvPicPr>
                      <p:cNvPr id="11268" name="Object 4"/>
                      <p:cNvPicPr>
                        <a:picLocks noGrp="1" noChangeAspect="1" noChangeArrowheads="1"/>
                      </p:cNvPicPr>
                      <p:nvPr/>
                    </p:nvPicPr>
                    <p:blipFill>
                      <a:blip r:embed="rId8"/>
                      <a:srcRect/>
                      <a:stretch>
                        <a:fillRect/>
                      </a:stretch>
                    </p:blipFill>
                    <p:spPr bwMode="auto">
                      <a:xfrm>
                        <a:off x="3923928" y="5148917"/>
                        <a:ext cx="4503738"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1956014"/>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Times New Roman" panose="02020603050405020304" pitchFamily="18" charset="0"/>
              </a:rPr>
              <a:t>介电常数中的</a:t>
            </a:r>
            <a:r>
              <a:rPr lang="en-US" altLang="zh-CN" dirty="0" smtClean="0">
                <a:cs typeface="Times New Roman" panose="02020603050405020304" pitchFamily="18" charset="0"/>
              </a:rPr>
              <a:t>KK</a:t>
            </a:r>
            <a:r>
              <a:rPr lang="zh-CN" altLang="en-US" dirty="0" smtClean="0">
                <a:cs typeface="Times New Roman" panose="02020603050405020304" pitchFamily="18" charset="0"/>
              </a:rPr>
              <a:t>关系</a:t>
            </a:r>
            <a:endParaRPr lang="zh-CN" altLang="en-US" dirty="0">
              <a:cs typeface="Times New Roman" panose="02020603050405020304" pitchFamily="18" charset="0"/>
            </a:endParaRPr>
          </a:p>
        </p:txBody>
      </p:sp>
      <p:graphicFrame>
        <p:nvGraphicFramePr>
          <p:cNvPr id="4" name="内容占位符 3"/>
          <p:cNvGraphicFramePr>
            <a:graphicFrameLocks noGrp="1" noChangeAspect="1"/>
          </p:cNvGraphicFramePr>
          <p:nvPr>
            <p:ph idx="1"/>
            <p:extLst/>
          </p:nvPr>
        </p:nvGraphicFramePr>
        <p:xfrm>
          <a:off x="1979711" y="3861048"/>
          <a:ext cx="6215003" cy="1152128"/>
        </p:xfrm>
        <a:graphic>
          <a:graphicData uri="http://schemas.openxmlformats.org/presentationml/2006/ole">
            <mc:AlternateContent xmlns:mc="http://schemas.openxmlformats.org/markup-compatibility/2006">
              <mc:Choice xmlns:v="urn:schemas-microsoft-com:vml" Requires="v">
                <p:oleObj spid="_x0000_s545074" name="公式" r:id="rId4" imgW="2260440" imgH="419040" progId="Equation.3">
                  <p:embed/>
                </p:oleObj>
              </mc:Choice>
              <mc:Fallback>
                <p:oleObj name="公式" r:id="rId4" imgW="2260440" imgH="419040" progId="Equation.3">
                  <p:embed/>
                  <p:pic>
                    <p:nvPicPr>
                      <p:cNvPr id="4" name="内容占位符 3"/>
                      <p:cNvPicPr>
                        <a:picLocks noGrp="1" noChangeAspect="1" noChangeArrowheads="1"/>
                      </p:cNvPicPr>
                      <p:nvPr/>
                    </p:nvPicPr>
                    <p:blipFill>
                      <a:blip r:embed="rId5"/>
                      <a:srcRect/>
                      <a:stretch>
                        <a:fillRect/>
                      </a:stretch>
                    </p:blipFill>
                    <p:spPr bwMode="auto">
                      <a:xfrm>
                        <a:off x="1979711" y="3861048"/>
                        <a:ext cx="6215003" cy="1152128"/>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nvPr>
        </p:nvGraphicFramePr>
        <p:xfrm>
          <a:off x="1907705" y="1988840"/>
          <a:ext cx="5112568" cy="1051453"/>
        </p:xfrm>
        <a:graphic>
          <a:graphicData uri="http://schemas.openxmlformats.org/presentationml/2006/ole">
            <mc:AlternateContent xmlns:mc="http://schemas.openxmlformats.org/markup-compatibility/2006">
              <mc:Choice xmlns:v="urn:schemas-microsoft-com:vml" Requires="v">
                <p:oleObj spid="_x0000_s545075" name="公式" r:id="rId6" imgW="1917360" imgH="393480" progId="Equation.3">
                  <p:embed/>
                </p:oleObj>
              </mc:Choice>
              <mc:Fallback>
                <p:oleObj name="公式" r:id="rId6" imgW="1917360" imgH="393480" progId="Equation.3">
                  <p:embed/>
                  <p:pic>
                    <p:nvPicPr>
                      <p:cNvPr id="5" name="对象 4"/>
                      <p:cNvPicPr>
                        <a:picLocks noChangeAspect="1" noChangeArrowheads="1"/>
                      </p:cNvPicPr>
                      <p:nvPr/>
                    </p:nvPicPr>
                    <p:blipFill>
                      <a:blip r:embed="rId7"/>
                      <a:srcRect/>
                      <a:stretch>
                        <a:fillRect/>
                      </a:stretch>
                    </p:blipFill>
                    <p:spPr bwMode="auto">
                      <a:xfrm>
                        <a:off x="1907705" y="1988840"/>
                        <a:ext cx="5112568" cy="105145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711348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4"/>
          <p:cNvSpPr>
            <a:spLocks noChangeArrowheads="1"/>
          </p:cNvSpPr>
          <p:nvPr/>
        </p:nvSpPr>
        <p:spPr bwMode="auto">
          <a:xfrm>
            <a:off x="755650" y="692150"/>
            <a:ext cx="779303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r>
              <a:rPr lang="zh-CN" altLang="en-US" sz="4000" dirty="0" smtClean="0">
                <a:solidFill>
                  <a:srgbClr val="0070C0"/>
                </a:solidFill>
                <a:latin typeface="楷体_GB2312" pitchFamily="49" charset="-122"/>
                <a:ea typeface="等线 Light" panose="02010600030101010101" pitchFamily="2" charset="-122"/>
              </a:rPr>
              <a:t>折射率</a:t>
            </a:r>
            <a:r>
              <a:rPr lang="zh-CN" altLang="en-US" sz="4000" dirty="0">
                <a:solidFill>
                  <a:srgbClr val="0070C0"/>
                </a:solidFill>
                <a:latin typeface="楷体_GB2312" pitchFamily="49" charset="-122"/>
                <a:ea typeface="等线 Light" panose="02010600030101010101" pitchFamily="2" charset="-122"/>
              </a:rPr>
              <a:t>中</a:t>
            </a:r>
            <a:r>
              <a:rPr lang="zh-CN" altLang="en-US" sz="4000" dirty="0" smtClean="0">
                <a:solidFill>
                  <a:srgbClr val="0070C0"/>
                </a:solidFill>
                <a:latin typeface="楷体_GB2312" pitchFamily="49" charset="-122"/>
                <a:ea typeface="等线 Light" panose="02010600030101010101" pitchFamily="2" charset="-122"/>
              </a:rPr>
              <a:t>的</a:t>
            </a:r>
            <a:r>
              <a:rPr lang="en-US" altLang="zh-CN" sz="4000" dirty="0">
                <a:solidFill>
                  <a:srgbClr val="0070C0"/>
                </a:solidFill>
                <a:latin typeface="等线 Light" panose="02010600030101010101" pitchFamily="2" charset="-122"/>
                <a:ea typeface="等线 Light" panose="02010600030101010101" pitchFamily="2" charset="-122"/>
              </a:rPr>
              <a:t>KK</a:t>
            </a:r>
            <a:r>
              <a:rPr lang="zh-CN" altLang="zh-CN" sz="4000" dirty="0">
                <a:solidFill>
                  <a:srgbClr val="0070C0"/>
                </a:solidFill>
                <a:latin typeface="楷体_GB2312" pitchFamily="49" charset="-122"/>
                <a:ea typeface="等线 Light" panose="02010600030101010101" pitchFamily="2" charset="-122"/>
              </a:rPr>
              <a:t>变换</a:t>
            </a:r>
            <a:endParaRPr lang="zh-CN" altLang="en-US" sz="4000" dirty="0">
              <a:solidFill>
                <a:srgbClr val="0070C0"/>
              </a:solidFill>
              <a:latin typeface="楷体_GB2312" pitchFamily="49" charset="-122"/>
              <a:ea typeface="等线 Light" panose="02010600030101010101" pitchFamily="2" charset="-122"/>
            </a:endParaRPr>
          </a:p>
        </p:txBody>
      </p:sp>
      <p:sp>
        <p:nvSpPr>
          <p:cNvPr id="497669" name="Rectangle 5"/>
          <p:cNvSpPr>
            <a:spLocks noChangeArrowheads="1"/>
          </p:cNvSpPr>
          <p:nvPr/>
        </p:nvSpPr>
        <p:spPr bwMode="auto">
          <a:xfrm>
            <a:off x="468942" y="2564904"/>
            <a:ext cx="3024336"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hlink"/>
              </a:buClr>
              <a:buSzPct val="75000"/>
              <a:buFont typeface="Wingdings" pitchFamily="2" charset="2"/>
              <a:buNone/>
            </a:pPr>
            <a:r>
              <a:rPr lang="zh-CN" altLang="en-US" sz="2800" dirty="0" smtClean="0">
                <a:latin typeface="楷体_GB2312" pitchFamily="49" charset="-122"/>
                <a:ea typeface="等线 Light" panose="02010600030101010101" pitchFamily="2" charset="-122"/>
              </a:rPr>
              <a:t>当</a:t>
            </a:r>
            <a:r>
              <a:rPr lang="zh-CN" altLang="en-US" sz="2800" dirty="0">
                <a:latin typeface="等线 Light" panose="02010600030101010101" pitchFamily="2" charset="-122"/>
                <a:ea typeface="等线 Light" panose="02010600030101010101" pitchFamily="2" charset="-122"/>
                <a:sym typeface="Symbol" pitchFamily="18" charset="2"/>
              </a:rPr>
              <a:t></a:t>
            </a:r>
            <a:r>
              <a:rPr lang="zh-CN" altLang="en-US" sz="2800" i="1" dirty="0">
                <a:latin typeface="等线 Light" panose="02010600030101010101" pitchFamily="2" charset="-122"/>
                <a:ea typeface="等线 Light" panose="02010600030101010101" pitchFamily="2" charset="-122"/>
                <a:sym typeface="Symbol" pitchFamily="18" charset="2"/>
              </a:rPr>
              <a:t></a:t>
            </a:r>
            <a:r>
              <a:rPr lang="zh-CN" altLang="en-US" sz="2800" dirty="0">
                <a:latin typeface="等线 Light" panose="02010600030101010101" pitchFamily="2" charset="-122"/>
                <a:ea typeface="等线 Light" panose="02010600030101010101" pitchFamily="2" charset="-122"/>
                <a:sym typeface="Symbol" pitchFamily="18" charset="2"/>
              </a:rPr>
              <a:t></a:t>
            </a:r>
            <a:r>
              <a:rPr lang="zh-CN" altLang="en-US" sz="2800" dirty="0">
                <a:latin typeface="等线 Light" panose="02010600030101010101" pitchFamily="2" charset="-122"/>
                <a:ea typeface="等线 Light" panose="02010600030101010101" pitchFamily="2" charset="-122"/>
              </a:rPr>
              <a:t> </a:t>
            </a:r>
            <a:r>
              <a:rPr lang="zh-CN" altLang="en-US" sz="2800" dirty="0">
                <a:latin typeface="等线 Light" panose="02010600030101010101" pitchFamily="2" charset="-122"/>
                <a:ea typeface="等线 Light" panose="02010600030101010101" pitchFamily="2" charset="-122"/>
                <a:sym typeface="Symbol" pitchFamily="18" charset="2"/>
              </a:rPr>
              <a:t></a:t>
            </a:r>
            <a:r>
              <a:rPr lang="zh-CN" altLang="en-US" sz="2800" dirty="0">
                <a:latin typeface="楷体_GB2312" pitchFamily="49" charset="-122"/>
                <a:ea typeface="等线 Light" panose="02010600030101010101" pitchFamily="2" charset="-122"/>
              </a:rPr>
              <a:t> 时</a:t>
            </a:r>
            <a:r>
              <a:rPr lang="en-US" altLang="zh-CN" sz="2800" dirty="0">
                <a:latin typeface="楷体_GB2312" pitchFamily="49" charset="-122"/>
                <a:ea typeface="等线 Light" panose="02010600030101010101" pitchFamily="2" charset="-122"/>
              </a:rPr>
              <a:t>, </a:t>
            </a:r>
          </a:p>
          <a:p>
            <a:pPr marL="342900" indent="-342900">
              <a:spcBef>
                <a:spcPct val="20000"/>
              </a:spcBef>
              <a:buClr>
                <a:schemeClr val="hlink"/>
              </a:buClr>
              <a:buSzPct val="75000"/>
              <a:buFont typeface="Wingdings" pitchFamily="2" charset="2"/>
              <a:buNone/>
            </a:pPr>
            <a:r>
              <a:rPr lang="en-US" altLang="zh-CN" sz="2800" dirty="0">
                <a:latin typeface="楷体_GB2312" pitchFamily="49" charset="-122"/>
                <a:ea typeface="等线 Light" panose="02010600030101010101" pitchFamily="2" charset="-122"/>
              </a:rPr>
              <a:t>                                 </a:t>
            </a:r>
          </a:p>
          <a:p>
            <a:pPr marL="342900" indent="-342900">
              <a:spcBef>
                <a:spcPct val="20000"/>
              </a:spcBef>
              <a:buClr>
                <a:schemeClr val="hlink"/>
              </a:buClr>
              <a:buSzPct val="75000"/>
              <a:buFont typeface="Wingdings" pitchFamily="2" charset="2"/>
              <a:buNone/>
            </a:pPr>
            <a:r>
              <a:rPr lang="en-US" altLang="zh-CN" sz="2800" dirty="0">
                <a:latin typeface="楷体_GB2312" pitchFamily="49" charset="-122"/>
                <a:ea typeface="等线 Light" panose="02010600030101010101" pitchFamily="2" charset="-122"/>
              </a:rPr>
              <a:t>                               </a:t>
            </a:r>
            <a:endParaRPr lang="zh-CN" altLang="en-US" sz="2800" i="1" dirty="0">
              <a:latin typeface="等线 Light" panose="02010600030101010101" pitchFamily="2" charset="-122"/>
              <a:ea typeface="等线 Light" panose="02010600030101010101" pitchFamily="2" charset="-122"/>
              <a:sym typeface="Symbol" pitchFamily="18" charset="2"/>
            </a:endParaRPr>
          </a:p>
        </p:txBody>
      </p:sp>
      <p:graphicFrame>
        <p:nvGraphicFramePr>
          <p:cNvPr id="2" name="对象 1"/>
          <p:cNvGraphicFramePr>
            <a:graphicFrameLocks noChangeAspect="1"/>
          </p:cNvGraphicFramePr>
          <p:nvPr>
            <p:extLst/>
          </p:nvPr>
        </p:nvGraphicFramePr>
        <p:xfrm>
          <a:off x="1331640" y="1700808"/>
          <a:ext cx="5400600" cy="629659"/>
        </p:xfrm>
        <a:graphic>
          <a:graphicData uri="http://schemas.openxmlformats.org/presentationml/2006/ole">
            <mc:AlternateContent xmlns:mc="http://schemas.openxmlformats.org/markup-compatibility/2006">
              <mc:Choice xmlns:v="urn:schemas-microsoft-com:vml" Requires="v">
                <p:oleObj spid="_x0000_s546250" name="公式" r:id="rId4" imgW="2184120" imgH="253800" progId="Equation.3">
                  <p:embed/>
                </p:oleObj>
              </mc:Choice>
              <mc:Fallback>
                <p:oleObj name="公式" r:id="rId4" imgW="2184120" imgH="253800" progId="Equation.3">
                  <p:embed/>
                  <p:pic>
                    <p:nvPicPr>
                      <p:cNvPr id="2" name="对象 1"/>
                      <p:cNvPicPr/>
                      <p:nvPr/>
                    </p:nvPicPr>
                    <p:blipFill>
                      <a:blip r:embed="rId5"/>
                      <a:stretch>
                        <a:fillRect/>
                      </a:stretch>
                    </p:blipFill>
                    <p:spPr>
                      <a:xfrm>
                        <a:off x="1331640" y="1700808"/>
                        <a:ext cx="5400600" cy="629659"/>
                      </a:xfrm>
                      <a:prstGeom prst="rect">
                        <a:avLst/>
                      </a:prstGeom>
                    </p:spPr>
                  </p:pic>
                </p:oleObj>
              </mc:Fallback>
            </mc:AlternateContent>
          </a:graphicData>
        </a:graphic>
      </p:graphicFrame>
      <p:graphicFrame>
        <p:nvGraphicFramePr>
          <p:cNvPr id="3" name="对象 2"/>
          <p:cNvGraphicFramePr>
            <a:graphicFrameLocks noChangeAspect="1"/>
          </p:cNvGraphicFramePr>
          <p:nvPr>
            <p:extLst/>
          </p:nvPr>
        </p:nvGraphicFramePr>
        <p:xfrm>
          <a:off x="547056" y="3284985"/>
          <a:ext cx="4499992" cy="1002866"/>
        </p:xfrm>
        <a:graphic>
          <a:graphicData uri="http://schemas.openxmlformats.org/presentationml/2006/ole">
            <mc:AlternateContent xmlns:mc="http://schemas.openxmlformats.org/markup-compatibility/2006">
              <mc:Choice xmlns:v="urn:schemas-microsoft-com:vml" Requires="v">
                <p:oleObj spid="_x0000_s546251" name="公式" r:id="rId6" imgW="1765080" imgH="393480" progId="Equation.3">
                  <p:embed/>
                </p:oleObj>
              </mc:Choice>
              <mc:Fallback>
                <p:oleObj name="公式" r:id="rId6" imgW="1765080" imgH="393480" progId="Equation.3">
                  <p:embed/>
                  <p:pic>
                    <p:nvPicPr>
                      <p:cNvPr id="3" name="对象 2"/>
                      <p:cNvPicPr>
                        <a:picLocks noChangeAspect="1" noChangeArrowheads="1"/>
                      </p:cNvPicPr>
                      <p:nvPr/>
                    </p:nvPicPr>
                    <p:blipFill>
                      <a:blip r:embed="rId7"/>
                      <a:srcRect/>
                      <a:stretch>
                        <a:fillRect/>
                      </a:stretch>
                    </p:blipFill>
                    <p:spPr bwMode="auto">
                      <a:xfrm>
                        <a:off x="547056" y="3284985"/>
                        <a:ext cx="4499992" cy="1002866"/>
                      </a:xfrm>
                      <a:prstGeom prst="rect">
                        <a:avLst/>
                      </a:prstGeom>
                      <a:noFill/>
                      <a:ln>
                        <a:noFill/>
                      </a:ln>
                    </p:spPr>
                  </p:pic>
                </p:oleObj>
              </mc:Fallback>
            </mc:AlternateContent>
          </a:graphicData>
        </a:graphic>
      </p:graphicFrame>
      <p:sp>
        <p:nvSpPr>
          <p:cNvPr id="4" name="矩形 3"/>
          <p:cNvSpPr/>
          <p:nvPr/>
        </p:nvSpPr>
        <p:spPr>
          <a:xfrm>
            <a:off x="475047" y="4494510"/>
            <a:ext cx="4572000" cy="461665"/>
          </a:xfrm>
          <a:prstGeom prst="rect">
            <a:avLst/>
          </a:prstGeom>
        </p:spPr>
        <p:txBody>
          <a:bodyPr>
            <a:spAutoFit/>
          </a:bodyPr>
          <a:lstStyle/>
          <a:p>
            <a:pPr marL="342900" indent="-342900">
              <a:spcBef>
                <a:spcPct val="20000"/>
              </a:spcBef>
              <a:buClr>
                <a:schemeClr val="hlink"/>
              </a:buClr>
              <a:buSzPct val="75000"/>
              <a:buFont typeface="Wingdings" pitchFamily="2" charset="2"/>
              <a:buNone/>
            </a:pPr>
            <a:r>
              <a:rPr lang="zh-CN" altLang="en-US" dirty="0" smtClean="0">
                <a:latin typeface="楷体_GB2312" pitchFamily="49" charset="-122"/>
                <a:ea typeface="等线 Light" panose="02010600030101010101" pitchFamily="2" charset="-122"/>
              </a:rPr>
              <a:t>收敛；解析性</a:t>
            </a:r>
            <a:r>
              <a:rPr lang="zh-CN" altLang="en-US" dirty="0">
                <a:latin typeface="楷体_GB2312" pitchFamily="49" charset="-122"/>
                <a:ea typeface="等线 Light" panose="02010600030101010101" pitchFamily="2" charset="-122"/>
              </a:rPr>
              <a:t>和奇偶性</a:t>
            </a:r>
            <a:r>
              <a:rPr lang="zh-CN" altLang="en-US" dirty="0" smtClean="0">
                <a:latin typeface="楷体_GB2312" pitchFamily="49" charset="-122"/>
                <a:ea typeface="等线 Light" panose="02010600030101010101" pitchFamily="2" charset="-122"/>
              </a:rPr>
              <a:t>同</a:t>
            </a:r>
            <a:r>
              <a:rPr lang="zh-CN" altLang="en-US" dirty="0" smtClean="0">
                <a:latin typeface="楷体_GB2312" pitchFamily="49" charset="-122"/>
                <a:ea typeface="等线 Light" panose="02010600030101010101" pitchFamily="2" charset="-122"/>
                <a:sym typeface="Symbol"/>
              </a:rPr>
              <a:t></a:t>
            </a:r>
            <a:endParaRPr lang="zh-CN" altLang="en-US" i="1" dirty="0">
              <a:latin typeface="等线 Light" panose="02010600030101010101" pitchFamily="2" charset="-122"/>
              <a:ea typeface="等线 Light" panose="02010600030101010101" pitchFamily="2" charset="-122"/>
              <a:sym typeface="Symbol" pitchFamily="18" charset="2"/>
            </a:endParaRPr>
          </a:p>
        </p:txBody>
      </p:sp>
      <p:sp>
        <p:nvSpPr>
          <p:cNvPr id="5" name="TextBox 4"/>
          <p:cNvSpPr txBox="1"/>
          <p:nvPr/>
        </p:nvSpPr>
        <p:spPr>
          <a:xfrm>
            <a:off x="468942" y="5301208"/>
            <a:ext cx="4894289" cy="461665"/>
          </a:xfrm>
          <a:prstGeom prst="rect">
            <a:avLst/>
          </a:prstGeom>
          <a:noFill/>
        </p:spPr>
        <p:txBody>
          <a:bodyPr wrap="none" rtlCol="0">
            <a:spAutoFit/>
          </a:bodyPr>
          <a:lstStyle/>
          <a:p>
            <a:r>
              <a:rPr lang="zh-CN" altLang="en-US" dirty="0" smtClean="0">
                <a:solidFill>
                  <a:srgbClr val="0070C0"/>
                </a:solidFill>
                <a:latin typeface="等线 Light" panose="02010600030101010101" pitchFamily="2" charset="-122"/>
                <a:ea typeface="等线 Light" panose="02010600030101010101" pitchFamily="2" charset="-122"/>
              </a:rPr>
              <a:t>故 （</a:t>
            </a:r>
            <a:r>
              <a:rPr lang="en-US" altLang="zh-CN" i="1" dirty="0" smtClean="0">
                <a:solidFill>
                  <a:srgbClr val="0070C0"/>
                </a:solidFill>
                <a:latin typeface="等线 Light" panose="02010600030101010101" pitchFamily="2" charset="-122"/>
                <a:ea typeface="等线 Light" panose="02010600030101010101" pitchFamily="2" charset="-122"/>
              </a:rPr>
              <a:t>n</a:t>
            </a:r>
            <a:r>
              <a:rPr lang="en-US" altLang="zh-CN" dirty="0" smtClean="0">
                <a:solidFill>
                  <a:srgbClr val="0070C0"/>
                </a:solidFill>
                <a:latin typeface="等线 Light" panose="02010600030101010101" pitchFamily="2" charset="-122"/>
                <a:ea typeface="等线 Light" panose="02010600030101010101" pitchFamily="2" charset="-122"/>
              </a:rPr>
              <a:t>-1</a:t>
            </a:r>
            <a:r>
              <a:rPr lang="zh-CN" altLang="en-US" dirty="0" smtClean="0">
                <a:solidFill>
                  <a:srgbClr val="0070C0"/>
                </a:solidFill>
                <a:latin typeface="等线 Light" panose="02010600030101010101" pitchFamily="2" charset="-122"/>
                <a:ea typeface="等线 Light" panose="02010600030101010101" pitchFamily="2" charset="-122"/>
              </a:rPr>
              <a:t>）</a:t>
            </a:r>
            <a:r>
              <a:rPr lang="en-US" altLang="zh-CN" dirty="0" smtClean="0">
                <a:solidFill>
                  <a:srgbClr val="0070C0"/>
                </a:solidFill>
                <a:latin typeface="等线 Light" panose="02010600030101010101" pitchFamily="2" charset="-122"/>
                <a:ea typeface="等线 Light" panose="02010600030101010101" pitchFamily="2" charset="-122"/>
              </a:rPr>
              <a:t>+</a:t>
            </a:r>
            <a:r>
              <a:rPr lang="en-US" altLang="zh-CN" dirty="0" err="1" smtClean="0">
                <a:solidFill>
                  <a:srgbClr val="0070C0"/>
                </a:solidFill>
                <a:latin typeface="等线 Light" panose="02010600030101010101" pitchFamily="2" charset="-122"/>
                <a:ea typeface="等线 Light" panose="02010600030101010101" pitchFamily="2" charset="-122"/>
              </a:rPr>
              <a:t>i</a:t>
            </a:r>
            <a:r>
              <a:rPr lang="en-US" altLang="zh-CN" dirty="0" smtClean="0">
                <a:solidFill>
                  <a:srgbClr val="0070C0"/>
                </a:solidFill>
                <a:latin typeface="等线 Light" panose="02010600030101010101" pitchFamily="2" charset="-122"/>
                <a:ea typeface="等线 Light" panose="02010600030101010101" pitchFamily="2" charset="-122"/>
                <a:sym typeface="Symbol"/>
              </a:rPr>
              <a:t></a:t>
            </a:r>
            <a:r>
              <a:rPr lang="zh-CN" altLang="en-US" dirty="0" smtClean="0">
                <a:solidFill>
                  <a:srgbClr val="0070C0"/>
                </a:solidFill>
                <a:latin typeface="等线 Light" panose="02010600030101010101" pitchFamily="2" charset="-122"/>
                <a:ea typeface="等线 Light" panose="02010600030101010101" pitchFamily="2" charset="-122"/>
                <a:sym typeface="Symbol"/>
              </a:rPr>
              <a:t>的实虚部满足</a:t>
            </a:r>
            <a:r>
              <a:rPr lang="en-US" altLang="zh-CN" dirty="0" smtClean="0">
                <a:solidFill>
                  <a:srgbClr val="0070C0"/>
                </a:solidFill>
                <a:latin typeface="等线 Light" panose="02010600030101010101" pitchFamily="2" charset="-122"/>
                <a:ea typeface="等线 Light" panose="02010600030101010101" pitchFamily="2" charset="-122"/>
                <a:sym typeface="Symbol"/>
              </a:rPr>
              <a:t>KK</a:t>
            </a:r>
            <a:r>
              <a:rPr lang="zh-CN" altLang="en-US" dirty="0" smtClean="0">
                <a:solidFill>
                  <a:srgbClr val="0070C0"/>
                </a:solidFill>
                <a:latin typeface="等线 Light" panose="02010600030101010101" pitchFamily="2" charset="-122"/>
                <a:ea typeface="等线 Light" panose="02010600030101010101" pitchFamily="2" charset="-122"/>
                <a:sym typeface="Symbol"/>
              </a:rPr>
              <a:t>关系</a:t>
            </a:r>
            <a:endParaRPr lang="zh-CN" altLang="en-US" dirty="0">
              <a:solidFill>
                <a:srgbClr val="0070C0"/>
              </a:solidFill>
              <a:latin typeface="等线 Light" panose="02010600030101010101" pitchFamily="2" charset="-122"/>
              <a:ea typeface="等线 Light" panose="02010600030101010101" pitchFamily="2" charset="-122"/>
            </a:endParaRPr>
          </a:p>
        </p:txBody>
      </p:sp>
      <p:sp>
        <p:nvSpPr>
          <p:cNvPr id="6" name="TextBox 5"/>
          <p:cNvSpPr txBox="1"/>
          <p:nvPr/>
        </p:nvSpPr>
        <p:spPr>
          <a:xfrm>
            <a:off x="475047" y="1772816"/>
            <a:ext cx="800219" cy="461665"/>
          </a:xfrm>
          <a:prstGeom prst="rect">
            <a:avLst/>
          </a:prstGeom>
          <a:noFill/>
        </p:spPr>
        <p:txBody>
          <a:bodyPr wrap="none" rtlCol="0">
            <a:spAutoFit/>
          </a:bodyPr>
          <a:lstStyle/>
          <a:p>
            <a:r>
              <a:rPr lang="zh-CN" altLang="en-US" dirty="0" smtClean="0">
                <a:latin typeface="等线 Light" panose="02010600030101010101" pitchFamily="2" charset="-122"/>
                <a:ea typeface="等线 Light" panose="02010600030101010101" pitchFamily="2" charset="-122"/>
              </a:rPr>
              <a:t>已知</a:t>
            </a:r>
            <a:endParaRPr lang="zh-CN" altLang="en-US" dirty="0">
              <a:latin typeface="等线 Light" panose="02010600030101010101" pitchFamily="2" charset="-122"/>
              <a:ea typeface="等线 Light" panose="02010600030101010101" pitchFamily="2" charset="-122"/>
            </a:endParaRPr>
          </a:p>
        </p:txBody>
      </p:sp>
      <p:graphicFrame>
        <p:nvGraphicFramePr>
          <p:cNvPr id="7" name="对象 6"/>
          <p:cNvGraphicFramePr>
            <a:graphicFrameLocks noChangeAspect="1"/>
          </p:cNvGraphicFramePr>
          <p:nvPr>
            <p:extLst/>
          </p:nvPr>
        </p:nvGraphicFramePr>
        <p:xfrm>
          <a:off x="5580112" y="4518367"/>
          <a:ext cx="3044577" cy="482406"/>
        </p:xfrm>
        <a:graphic>
          <a:graphicData uri="http://schemas.openxmlformats.org/presentationml/2006/ole">
            <mc:AlternateContent xmlns:mc="http://schemas.openxmlformats.org/markup-compatibility/2006">
              <mc:Choice xmlns:v="urn:schemas-microsoft-com:vml" Requires="v">
                <p:oleObj spid="_x0000_s546252" name="公式" r:id="rId8" imgW="1282680" imgH="203040" progId="Equation.3">
                  <p:embed/>
                </p:oleObj>
              </mc:Choice>
              <mc:Fallback>
                <p:oleObj name="公式" r:id="rId8" imgW="1282680" imgH="203040" progId="Equation.3">
                  <p:embed/>
                  <p:pic>
                    <p:nvPicPr>
                      <p:cNvPr id="7" name="对象 6"/>
                      <p:cNvPicPr>
                        <a:picLocks noChangeAspect="1" noChangeArrowheads="1"/>
                      </p:cNvPicPr>
                      <p:nvPr/>
                    </p:nvPicPr>
                    <p:blipFill>
                      <a:blip r:embed="rId9"/>
                      <a:srcRect/>
                      <a:stretch>
                        <a:fillRect/>
                      </a:stretch>
                    </p:blipFill>
                    <p:spPr bwMode="auto">
                      <a:xfrm>
                        <a:off x="5580112" y="4518367"/>
                        <a:ext cx="3044577" cy="48240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926292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Times New Roman" panose="02020603050405020304" pitchFamily="18" charset="0"/>
              </a:rPr>
              <a:t>折射率中的</a:t>
            </a:r>
            <a:r>
              <a:rPr lang="en-US" altLang="zh-CN" dirty="0" smtClean="0">
                <a:cs typeface="Times New Roman" panose="02020603050405020304" pitchFamily="18" charset="0"/>
              </a:rPr>
              <a:t>KK</a:t>
            </a:r>
            <a:r>
              <a:rPr lang="zh-CN" altLang="en-US" dirty="0" smtClean="0">
                <a:cs typeface="Times New Roman" panose="02020603050405020304" pitchFamily="18" charset="0"/>
              </a:rPr>
              <a:t>关系</a:t>
            </a:r>
            <a:endParaRPr lang="zh-CN" altLang="en-US" dirty="0">
              <a:cs typeface="Times New Roman" panose="02020603050405020304" pitchFamily="18" charset="0"/>
            </a:endParaRPr>
          </a:p>
        </p:txBody>
      </p:sp>
      <p:graphicFrame>
        <p:nvGraphicFramePr>
          <p:cNvPr id="4" name="内容占位符 3"/>
          <p:cNvGraphicFramePr>
            <a:graphicFrameLocks noGrp="1" noChangeAspect="1"/>
          </p:cNvGraphicFramePr>
          <p:nvPr>
            <p:ph idx="1"/>
            <p:extLst/>
          </p:nvPr>
        </p:nvGraphicFramePr>
        <p:xfrm>
          <a:off x="1984201" y="3356992"/>
          <a:ext cx="5972175" cy="1152525"/>
        </p:xfrm>
        <a:graphic>
          <a:graphicData uri="http://schemas.openxmlformats.org/presentationml/2006/ole">
            <mc:AlternateContent xmlns:mc="http://schemas.openxmlformats.org/markup-compatibility/2006">
              <mc:Choice xmlns:v="urn:schemas-microsoft-com:vml" Requires="v">
                <p:oleObj spid="_x0000_s547274" name="公式" r:id="rId4" imgW="2171520" imgH="419040" progId="Equation.3">
                  <p:embed/>
                </p:oleObj>
              </mc:Choice>
              <mc:Fallback>
                <p:oleObj name="公式" r:id="rId4" imgW="2171520" imgH="419040" progId="Equation.3">
                  <p:embed/>
                  <p:pic>
                    <p:nvPicPr>
                      <p:cNvPr id="4" name="内容占位符 3"/>
                      <p:cNvPicPr>
                        <a:picLocks noGrp="1" noChangeAspect="1" noChangeArrowheads="1"/>
                      </p:cNvPicPr>
                      <p:nvPr/>
                    </p:nvPicPr>
                    <p:blipFill>
                      <a:blip r:embed="rId5"/>
                      <a:srcRect/>
                      <a:stretch>
                        <a:fillRect/>
                      </a:stretch>
                    </p:blipFill>
                    <p:spPr bwMode="auto">
                      <a:xfrm>
                        <a:off x="1984201" y="3356992"/>
                        <a:ext cx="5972175" cy="1152525"/>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nvPr>
        </p:nvGraphicFramePr>
        <p:xfrm>
          <a:off x="1984201" y="1844824"/>
          <a:ext cx="4976813" cy="1050925"/>
        </p:xfrm>
        <a:graphic>
          <a:graphicData uri="http://schemas.openxmlformats.org/presentationml/2006/ole">
            <mc:AlternateContent xmlns:mc="http://schemas.openxmlformats.org/markup-compatibility/2006">
              <mc:Choice xmlns:v="urn:schemas-microsoft-com:vml" Requires="v">
                <p:oleObj spid="_x0000_s547275" name="公式" r:id="rId6" imgW="1866600" imgH="393480" progId="Equation.3">
                  <p:embed/>
                </p:oleObj>
              </mc:Choice>
              <mc:Fallback>
                <p:oleObj name="公式" r:id="rId6" imgW="1866600" imgH="393480" progId="Equation.3">
                  <p:embed/>
                  <p:pic>
                    <p:nvPicPr>
                      <p:cNvPr id="5" name="对象 4"/>
                      <p:cNvPicPr>
                        <a:picLocks noChangeAspect="1" noChangeArrowheads="1"/>
                      </p:cNvPicPr>
                      <p:nvPr/>
                    </p:nvPicPr>
                    <p:blipFill>
                      <a:blip r:embed="rId7"/>
                      <a:srcRect/>
                      <a:stretch>
                        <a:fillRect/>
                      </a:stretch>
                    </p:blipFill>
                    <p:spPr bwMode="auto">
                      <a:xfrm>
                        <a:off x="1984201" y="1844824"/>
                        <a:ext cx="4976813" cy="1050925"/>
                      </a:xfrm>
                      <a:prstGeom prst="rect">
                        <a:avLst/>
                      </a:prstGeom>
                      <a:noFill/>
                      <a:ln>
                        <a:noFill/>
                      </a:ln>
                    </p:spPr>
                  </p:pic>
                </p:oleObj>
              </mc:Fallback>
            </mc:AlternateContent>
          </a:graphicData>
        </a:graphic>
      </p:graphicFrame>
      <p:graphicFrame>
        <p:nvGraphicFramePr>
          <p:cNvPr id="3" name="对象 2"/>
          <p:cNvGraphicFramePr>
            <a:graphicFrameLocks noGrp="1" noChangeAspect="1"/>
          </p:cNvGraphicFramePr>
          <p:nvPr>
            <p:extLst/>
          </p:nvPr>
        </p:nvGraphicFramePr>
        <p:xfrm>
          <a:off x="2056209" y="5013176"/>
          <a:ext cx="5378450" cy="1082675"/>
        </p:xfrm>
        <a:graphic>
          <a:graphicData uri="http://schemas.openxmlformats.org/presentationml/2006/ole">
            <mc:AlternateContent xmlns:mc="http://schemas.openxmlformats.org/markup-compatibility/2006">
              <mc:Choice xmlns:v="urn:schemas-microsoft-com:vml" Requires="v">
                <p:oleObj spid="_x0000_s547276" name="公式" r:id="rId8" imgW="1955520" imgH="393480" progId="Equation.3">
                  <p:embed/>
                </p:oleObj>
              </mc:Choice>
              <mc:Fallback>
                <p:oleObj name="公式" r:id="rId8" imgW="1955520" imgH="393480" progId="Equation.3">
                  <p:embed/>
                  <p:pic>
                    <p:nvPicPr>
                      <p:cNvPr id="3" name="对象 2"/>
                      <p:cNvPicPr>
                        <a:picLocks noGrp="1" noChangeAspect="1" noChangeArrowheads="1"/>
                      </p:cNvPicPr>
                      <p:nvPr/>
                    </p:nvPicPr>
                    <p:blipFill>
                      <a:blip r:embed="rId9"/>
                      <a:srcRect/>
                      <a:stretch>
                        <a:fillRect/>
                      </a:stretch>
                    </p:blipFill>
                    <p:spPr bwMode="auto">
                      <a:xfrm>
                        <a:off x="2056209" y="5013176"/>
                        <a:ext cx="537845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 name="直接连接符 7"/>
          <p:cNvCxnSpPr/>
          <p:nvPr/>
        </p:nvCxnSpPr>
        <p:spPr bwMode="auto">
          <a:xfrm>
            <a:off x="2122519" y="6165304"/>
            <a:ext cx="5118266" cy="0"/>
          </a:xfrm>
          <a:prstGeom prst="line">
            <a:avLst/>
          </a:prstGeom>
          <a:noFill/>
          <a:ln w="38100" cap="flat" cmpd="sng" algn="ctr">
            <a:solidFill>
              <a:srgbClr val="C00000"/>
            </a:solidFill>
            <a:prstDash val="dash"/>
            <a:round/>
            <a:headEnd type="none" w="med" len="med"/>
            <a:tailEnd type="none" w="med" len="med"/>
          </a:ln>
          <a:effectLst/>
        </p:spPr>
      </p:cxnSp>
      <p:sp>
        <p:nvSpPr>
          <p:cNvPr id="10" name="TextBox 9"/>
          <p:cNvSpPr txBox="1"/>
          <p:nvPr/>
        </p:nvSpPr>
        <p:spPr>
          <a:xfrm>
            <a:off x="6269935" y="4869160"/>
            <a:ext cx="466794" cy="707886"/>
          </a:xfrm>
          <a:prstGeom prst="rect">
            <a:avLst/>
          </a:prstGeom>
          <a:noFill/>
        </p:spPr>
        <p:txBody>
          <a:bodyPr wrap="none" rtlCol="0">
            <a:spAutoFit/>
          </a:bodyPr>
          <a:lstStyle/>
          <a:p>
            <a:r>
              <a:rPr lang="zh-CN" altLang="en-US" sz="4000" dirty="0" smtClean="0">
                <a:solidFill>
                  <a:srgbClr val="C00000"/>
                </a:solidFill>
                <a:latin typeface="等线 Light" panose="02010600030101010101" pitchFamily="2" charset="-122"/>
                <a:ea typeface="等线 Light" panose="02010600030101010101" pitchFamily="2" charset="-122"/>
                <a:sym typeface="Symbol"/>
              </a:rPr>
              <a:t></a:t>
            </a:r>
            <a:endParaRPr lang="zh-CN" altLang="en-US" sz="4000" dirty="0">
              <a:solidFill>
                <a:srgbClr val="C00000"/>
              </a:solidFill>
              <a:latin typeface="等线 Light" panose="02010600030101010101" pitchFamily="2" charset="-122"/>
              <a:ea typeface="等线 Light" panose="02010600030101010101" pitchFamily="2" charset="-122"/>
            </a:endParaRPr>
          </a:p>
        </p:txBody>
      </p:sp>
      <p:sp>
        <p:nvSpPr>
          <p:cNvPr id="6" name="TextBox 5"/>
          <p:cNvSpPr txBox="1"/>
          <p:nvPr/>
        </p:nvSpPr>
        <p:spPr>
          <a:xfrm>
            <a:off x="4283968" y="6309320"/>
            <a:ext cx="1415772" cy="461665"/>
          </a:xfrm>
          <a:prstGeom prst="rect">
            <a:avLst/>
          </a:prstGeom>
          <a:noFill/>
        </p:spPr>
        <p:txBody>
          <a:bodyPr wrap="none" rtlCol="0">
            <a:spAutoFit/>
          </a:bodyPr>
          <a:lstStyle/>
          <a:p>
            <a:r>
              <a:rPr lang="zh-CN" altLang="en-US" dirty="0" smtClean="0">
                <a:solidFill>
                  <a:srgbClr val="C00000"/>
                </a:solidFill>
                <a:latin typeface="等线 Light" panose="02010600030101010101" pitchFamily="2" charset="-122"/>
                <a:ea typeface="等线 Light" panose="02010600030101010101" pitchFamily="2" charset="-122"/>
              </a:rPr>
              <a:t>（证毕）</a:t>
            </a:r>
            <a:endParaRPr lang="zh-CN" altLang="en-US" dirty="0">
              <a:solidFill>
                <a:srgbClr val="C00000"/>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9616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00" y="1557338"/>
            <a:ext cx="7740650" cy="45815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矩形 1"/>
          <p:cNvSpPr>
            <a:spLocks noChangeArrowheads="1"/>
          </p:cNvSpPr>
          <p:nvPr/>
        </p:nvSpPr>
        <p:spPr bwMode="auto">
          <a:xfrm>
            <a:off x="647700" y="6169025"/>
            <a:ext cx="828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rPr>
              <a:t>http://nobelprize.org/nobel_prizes/physics/laureates/2009/phyadv09.pdf</a:t>
            </a:r>
            <a:endParaRPr kumimoji="0" lang="zh-CN" altLang="en-US" sz="18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cs typeface="Times New Roman" pitchFamily="18" charset="0"/>
            </a:endParaRPr>
          </a:p>
        </p:txBody>
      </p:sp>
      <p:sp>
        <p:nvSpPr>
          <p:cNvPr id="4" name="矩形 3"/>
          <p:cNvSpPr/>
          <p:nvPr/>
        </p:nvSpPr>
        <p:spPr>
          <a:xfrm>
            <a:off x="2388548" y="584684"/>
            <a:ext cx="5135780" cy="70788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0" i="0" u="none" strike="noStrike" kern="1200" cap="none" spc="0" normalizeH="0" baseline="0" noProof="0" dirty="0" smtClean="0">
                <a:ln>
                  <a:noFill/>
                </a:ln>
                <a:solidFill>
                  <a:srgbClr val="00B0F0"/>
                </a:solidFill>
                <a:effectLst/>
                <a:uLnTx/>
                <a:uFillTx/>
                <a:latin typeface="Arial" pitchFamily="34" charset="0"/>
                <a:ea typeface="等线 Light" panose="02010600030101010101" pitchFamily="2" charset="-122"/>
                <a:cs typeface="+mn-cs"/>
              </a:rPr>
              <a:t> </a:t>
            </a:r>
            <a:r>
              <a:rPr kumimoji="0" lang="en-US" altLang="zh-CN" sz="4000" b="0" i="0" u="none" strike="noStrike" kern="1200" cap="none" spc="0" normalizeH="0" baseline="0" noProof="0" dirty="0" smtClean="0">
                <a:ln>
                  <a:noFill/>
                </a:ln>
                <a:solidFill>
                  <a:srgbClr val="0070C0"/>
                </a:solidFill>
                <a:effectLst/>
                <a:uLnTx/>
                <a:uFillTx/>
                <a:latin typeface="Arial" pitchFamily="34" charset="0"/>
                <a:ea typeface="等线 Light" panose="02010600030101010101" pitchFamily="2" charset="-122"/>
                <a:cs typeface="+mn-cs"/>
              </a:rPr>
              <a:t>SiO</a:t>
            </a:r>
            <a:r>
              <a:rPr kumimoji="0" lang="en-US" altLang="zh-CN" sz="4000" b="0" i="0" u="none" strike="noStrike" kern="1200" cap="none" spc="0" normalizeH="0" baseline="-25000" noProof="0" dirty="0" smtClean="0">
                <a:ln>
                  <a:noFill/>
                </a:ln>
                <a:solidFill>
                  <a:srgbClr val="0070C0"/>
                </a:solidFill>
                <a:effectLst/>
                <a:uLnTx/>
                <a:uFillTx/>
                <a:latin typeface="Arial" pitchFamily="34" charset="0"/>
                <a:ea typeface="等线 Light" panose="02010600030101010101" pitchFamily="2" charset="-122"/>
                <a:cs typeface="+mn-cs"/>
              </a:rPr>
              <a:t>2   </a:t>
            </a:r>
            <a:r>
              <a:rPr kumimoji="0" lang="en-US" altLang="zh-CN" sz="4000" b="0" i="0" u="none" strike="noStrike" kern="1200" cap="none" spc="0" normalizeH="0" baseline="0" noProof="0" dirty="0" smtClean="0">
                <a:ln>
                  <a:noFill/>
                </a:ln>
                <a:solidFill>
                  <a:srgbClr val="0070C0"/>
                </a:solidFill>
                <a:effectLst/>
                <a:uLnTx/>
                <a:uFillTx/>
                <a:latin typeface="Arial Unicode MS" pitchFamily="34" charset="-122"/>
                <a:ea typeface="等线 Light" panose="02010600030101010101" pitchFamily="2" charset="-122"/>
                <a:cs typeface="+mn-cs"/>
              </a:rPr>
              <a:t>optical fiber</a:t>
            </a:r>
            <a:endParaRPr kumimoji="0" lang="zh-CN" altLang="en-US" sz="4000" b="0" i="0" u="none" strike="noStrike" kern="1200" cap="none" spc="0" normalizeH="0" baseline="0" noProof="0" dirty="0">
              <a:ln>
                <a:noFill/>
              </a:ln>
              <a:solidFill>
                <a:srgbClr val="0070C0"/>
              </a:solidFill>
              <a:effectLst/>
              <a:uLnTx/>
              <a:uFillTx/>
              <a:latin typeface="Arial Unicode MS" pitchFamily="34" charset="-122"/>
              <a:ea typeface="等线 Light" panose="02010600030101010101" pitchFamily="2" charset="-122"/>
              <a:cs typeface="+mn-cs"/>
            </a:endParaRPr>
          </a:p>
        </p:txBody>
      </p:sp>
      <p:sp>
        <p:nvSpPr>
          <p:cNvPr id="2" name="文本框 1"/>
          <p:cNvSpPr txBox="1"/>
          <p:nvPr/>
        </p:nvSpPr>
        <p:spPr>
          <a:xfrm>
            <a:off x="1547664" y="4499828"/>
            <a:ext cx="53732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mn-cs"/>
              </a:rPr>
              <a:t>95%</a:t>
            </a:r>
            <a:endParaRPr kumimoji="1" lang="zh-CN" altLang="en-US" sz="18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cs typeface="+mn-cs"/>
            </a:endParaRPr>
          </a:p>
        </p:txBody>
      </p:sp>
      <p:sp>
        <p:nvSpPr>
          <p:cNvPr id="6" name="文本框 5"/>
          <p:cNvSpPr txBox="1"/>
          <p:nvPr/>
        </p:nvSpPr>
        <p:spPr>
          <a:xfrm>
            <a:off x="1619672" y="2996952"/>
            <a:ext cx="53732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smtClean="0">
                <a:ln>
                  <a:noFill/>
                </a:ln>
                <a:solidFill>
                  <a:srgbClr val="000000"/>
                </a:solidFill>
                <a:effectLst/>
                <a:uLnTx/>
                <a:uFillTx/>
                <a:latin typeface="等线 Light" panose="02010600030101010101" pitchFamily="2" charset="-122"/>
                <a:ea typeface="等线 Light" panose="02010600030101010101" pitchFamily="2" charset="-122"/>
                <a:cs typeface="+mn-cs"/>
              </a:rPr>
              <a:t>80%</a:t>
            </a:r>
            <a:endParaRPr kumimoji="1" lang="zh-CN" altLang="en-US" sz="1800" b="0" i="0" u="none" strike="noStrike" kern="1200" cap="none" spc="0" normalizeH="0" baseline="0" noProof="0" dirty="0">
              <a:ln>
                <a:noFill/>
              </a:ln>
              <a:solidFill>
                <a:srgbClr val="000000"/>
              </a:solidFill>
              <a:effectLst/>
              <a:uLnTx/>
              <a:uFillTx/>
              <a:latin typeface="等线 Light" panose="02010600030101010101" pitchFamily="2" charset="-122"/>
              <a:ea typeface="等线 Light" panose="02010600030101010101" pitchFamily="2" charset="-122"/>
              <a:cs typeface="+mn-cs"/>
            </a:endParaRPr>
          </a:p>
        </p:txBody>
      </p:sp>
      <p:sp>
        <p:nvSpPr>
          <p:cNvPr id="3" name="文本框 2"/>
          <p:cNvSpPr txBox="1"/>
          <p:nvPr/>
        </p:nvSpPr>
        <p:spPr>
          <a:xfrm>
            <a:off x="431800" y="5229200"/>
            <a:ext cx="800219"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smtClean="0">
                <a:ln>
                  <a:noFill/>
                </a:ln>
                <a:solidFill>
                  <a:srgbClr val="C00000"/>
                </a:solidFill>
                <a:effectLst/>
                <a:uLnTx/>
                <a:uFillTx/>
                <a:latin typeface="等线 Light" panose="02010600030101010101" pitchFamily="2" charset="-122"/>
                <a:ea typeface="等线 Light" panose="02010600030101010101" pitchFamily="2" charset="-122"/>
                <a:cs typeface="+mn-cs"/>
              </a:rPr>
              <a:t>衰减</a:t>
            </a:r>
            <a:endParaRPr kumimoji="1" lang="zh-CN" altLang="en-US" sz="2400" b="0" i="0" u="none" strike="noStrike" kern="1200" cap="none" spc="0" normalizeH="0" baseline="0" noProof="0" dirty="0">
              <a:ln>
                <a:noFill/>
              </a:ln>
              <a:solidFill>
                <a:srgbClr val="C00000"/>
              </a:solidFill>
              <a:effectLst/>
              <a:uLnTx/>
              <a:uFillTx/>
              <a:latin typeface="等线 Light" panose="02010600030101010101" pitchFamily="2" charset="-122"/>
              <a:ea typeface="等线 Light" panose="02010600030101010101" pitchFamily="2" charset="-122"/>
              <a:cs typeface="+mn-cs"/>
            </a:endParaRPr>
          </a:p>
        </p:txBody>
      </p:sp>
    </p:spTree>
    <p:extLst>
      <p:ext uri="{BB962C8B-B14F-4D97-AF65-F5344CB8AC3E}">
        <p14:creationId xmlns:p14="http://schemas.microsoft.com/office/powerpoint/2010/main" val="22017598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80" name="Object 4"/>
          <p:cNvGraphicFramePr>
            <a:graphicFrameLocks noGrp="1" noChangeAspect="1"/>
          </p:cNvGraphicFramePr>
          <p:nvPr>
            <p:ph sz="quarter" idx="1"/>
            <p:extLst/>
          </p:nvPr>
        </p:nvGraphicFramePr>
        <p:xfrm>
          <a:off x="6627127" y="1652189"/>
          <a:ext cx="2305050" cy="584200"/>
        </p:xfrm>
        <a:graphic>
          <a:graphicData uri="http://schemas.openxmlformats.org/presentationml/2006/ole">
            <mc:AlternateContent xmlns:mc="http://schemas.openxmlformats.org/markup-compatibility/2006">
              <mc:Choice xmlns:v="urn:schemas-microsoft-com:vml" Requires="v">
                <p:oleObj spid="_x0000_s548146" name="公式" r:id="rId4" imgW="952200" imgH="241200" progId="Equation.3">
                  <p:embed/>
                </p:oleObj>
              </mc:Choice>
              <mc:Fallback>
                <p:oleObj name="公式" r:id="rId4" imgW="952200" imgH="241200" progId="Equation.3">
                  <p:embed/>
                  <p:pic>
                    <p:nvPicPr>
                      <p:cNvPr id="75780" name="Object 4"/>
                      <p:cNvPicPr>
                        <a:picLocks noChangeAspect="1" noChangeArrowheads="1"/>
                      </p:cNvPicPr>
                      <p:nvPr/>
                    </p:nvPicPr>
                    <p:blipFill>
                      <a:blip r:embed="rId5"/>
                      <a:srcRect/>
                      <a:stretch>
                        <a:fillRect/>
                      </a:stretch>
                    </p:blipFill>
                    <p:spPr bwMode="auto">
                      <a:xfrm>
                        <a:off x="6627127" y="1652189"/>
                        <a:ext cx="230505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5814" name="Group 38"/>
          <p:cNvGrpSpPr>
            <a:grpSpLocks/>
          </p:cNvGrpSpPr>
          <p:nvPr/>
        </p:nvGrpSpPr>
        <p:grpSpPr bwMode="auto">
          <a:xfrm>
            <a:off x="5364163" y="6223734"/>
            <a:ext cx="3681413" cy="623887"/>
            <a:chOff x="3379" y="3400"/>
            <a:chExt cx="2319" cy="393"/>
          </a:xfrm>
        </p:grpSpPr>
        <p:graphicFrame>
          <p:nvGraphicFramePr>
            <p:cNvPr id="75798" name="Object 22"/>
            <p:cNvGraphicFramePr>
              <a:graphicFrameLocks noChangeAspect="1"/>
            </p:cNvGraphicFramePr>
            <p:nvPr>
              <p:extLst/>
            </p:nvPr>
          </p:nvGraphicFramePr>
          <p:xfrm>
            <a:off x="4417" y="3400"/>
            <a:ext cx="1281" cy="393"/>
          </p:xfrm>
          <a:graphic>
            <a:graphicData uri="http://schemas.openxmlformats.org/presentationml/2006/ole">
              <mc:AlternateContent xmlns:mc="http://schemas.openxmlformats.org/markup-compatibility/2006">
                <mc:Choice xmlns:v="urn:schemas-microsoft-com:vml" Requires="v">
                  <p:oleObj spid="_x0000_s548147" name="公式" r:id="rId6" imgW="1117440" imgH="342720" progId="Equation.3">
                    <p:embed/>
                  </p:oleObj>
                </mc:Choice>
                <mc:Fallback>
                  <p:oleObj name="公式" r:id="rId6" imgW="1117440" imgH="342720" progId="Equation.3">
                    <p:embed/>
                    <p:pic>
                      <p:nvPicPr>
                        <p:cNvPr id="75798" name="Object 22"/>
                        <p:cNvPicPr>
                          <a:picLocks noChangeAspect="1" noChangeArrowheads="1"/>
                        </p:cNvPicPr>
                        <p:nvPr/>
                      </p:nvPicPr>
                      <p:blipFill>
                        <a:blip r:embed="rId7"/>
                        <a:srcRect/>
                        <a:stretch>
                          <a:fillRect/>
                        </a:stretch>
                      </p:blipFill>
                      <p:spPr bwMode="auto">
                        <a:xfrm>
                          <a:off x="4417" y="3400"/>
                          <a:ext cx="1281"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3" name="Text Box 7"/>
            <p:cNvSpPr txBox="1">
              <a:spLocks noChangeArrowheads="1"/>
            </p:cNvSpPr>
            <p:nvPr/>
          </p:nvSpPr>
          <p:spPr bwMode="auto">
            <a:xfrm>
              <a:off x="3379" y="3414"/>
              <a:ext cx="117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latin typeface="等线 Light" panose="02010600030101010101" pitchFamily="2" charset="-122"/>
                  <a:ea typeface="等线 Light" panose="02010600030101010101" pitchFamily="2" charset="-122"/>
                </a:rPr>
                <a:t>光吸收系数</a:t>
              </a:r>
              <a:r>
                <a:rPr lang="en-US" altLang="zh-CN" sz="2400" dirty="0">
                  <a:latin typeface="等线 Light" panose="02010600030101010101" pitchFamily="2" charset="-122"/>
                  <a:ea typeface="等线 Light" panose="02010600030101010101" pitchFamily="2" charset="-122"/>
                </a:rPr>
                <a:t>:</a:t>
              </a:r>
            </a:p>
          </p:txBody>
        </p:sp>
      </p:grpSp>
      <p:sp>
        <p:nvSpPr>
          <p:cNvPr id="75804" name="Rectangle 28"/>
          <p:cNvSpPr>
            <a:spLocks noChangeArrowheads="1"/>
          </p:cNvSpPr>
          <p:nvPr/>
        </p:nvSpPr>
        <p:spPr bwMode="auto">
          <a:xfrm>
            <a:off x="611188" y="485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000" dirty="0">
                <a:solidFill>
                  <a:srgbClr val="0070C0"/>
                </a:solidFill>
                <a:latin typeface="等线 Light" panose="02010600030101010101" pitchFamily="2" charset="-122"/>
                <a:ea typeface="等线 Light" panose="02010600030101010101" pitchFamily="2" charset="-122"/>
              </a:rPr>
              <a:t>半导体中光的</a:t>
            </a:r>
            <a:r>
              <a:rPr lang="zh-CN" altLang="en-US" sz="4000" dirty="0" smtClean="0">
                <a:solidFill>
                  <a:srgbClr val="0070C0"/>
                </a:solidFill>
                <a:latin typeface="等线 Light" panose="02010600030101010101" pitchFamily="2" charset="-122"/>
                <a:ea typeface="等线 Light" panose="02010600030101010101" pitchFamily="2" charset="-122"/>
              </a:rPr>
              <a:t>吸收谱 </a:t>
            </a:r>
            <a:r>
              <a:rPr lang="en-US" altLang="zh-CN" sz="4000" dirty="0" smtClean="0">
                <a:solidFill>
                  <a:srgbClr val="0070C0"/>
                </a:solidFill>
                <a:latin typeface="等线 Light" panose="02010600030101010101" pitchFamily="2" charset="-122"/>
                <a:ea typeface="等线 Light" panose="02010600030101010101" pitchFamily="2" charset="-122"/>
              </a:rPr>
              <a:t>(</a:t>
            </a:r>
            <a:r>
              <a:rPr lang="zh-CN" altLang="en-US" sz="4000" dirty="0" smtClean="0">
                <a:solidFill>
                  <a:srgbClr val="0070C0"/>
                </a:solidFill>
                <a:latin typeface="等线 Light" panose="02010600030101010101" pitchFamily="2" charset="-122"/>
                <a:ea typeface="等线 Light" panose="02010600030101010101" pitchFamily="2" charset="-122"/>
              </a:rPr>
              <a:t>概念</a:t>
            </a:r>
            <a:r>
              <a:rPr lang="en-US" altLang="zh-CN" sz="4000" dirty="0" smtClean="0">
                <a:solidFill>
                  <a:srgbClr val="0070C0"/>
                </a:solidFill>
                <a:latin typeface="等线 Light" panose="02010600030101010101" pitchFamily="2" charset="-122"/>
                <a:ea typeface="等线 Light" panose="02010600030101010101" pitchFamily="2" charset="-122"/>
              </a:rPr>
              <a:t>)</a:t>
            </a:r>
            <a:endParaRPr lang="zh-CN" altLang="en-US" sz="4000" dirty="0">
              <a:solidFill>
                <a:srgbClr val="0070C0"/>
              </a:solidFill>
              <a:latin typeface="等线 Light" panose="02010600030101010101" pitchFamily="2" charset="-122"/>
              <a:ea typeface="等线 Light" panose="02010600030101010101" pitchFamily="2" charset="-122"/>
            </a:endParaRPr>
          </a:p>
        </p:txBody>
      </p:sp>
      <p:sp>
        <p:nvSpPr>
          <p:cNvPr id="75810" name="Rectangle 34"/>
          <p:cNvSpPr>
            <a:spLocks noChangeArrowheads="1"/>
          </p:cNvSpPr>
          <p:nvPr/>
        </p:nvSpPr>
        <p:spPr bwMode="auto">
          <a:xfrm>
            <a:off x="2051050" y="2349500"/>
            <a:ext cx="217488" cy="2951163"/>
          </a:xfrm>
          <a:prstGeom prst="rect">
            <a:avLst/>
          </a:prstGeom>
          <a:solidFill>
            <a:srgbClr val="FF0000">
              <a:alpha val="39999"/>
            </a:srgbClr>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等线 Light" panose="02010600030101010101" pitchFamily="2" charset="-122"/>
              <a:ea typeface="等线 Light" panose="02010600030101010101" pitchFamily="2" charset="-122"/>
            </a:endParaRPr>
          </a:p>
        </p:txBody>
      </p:sp>
      <p:grpSp>
        <p:nvGrpSpPr>
          <p:cNvPr id="75813" name="Group 37"/>
          <p:cNvGrpSpPr>
            <a:grpSpLocks/>
          </p:cNvGrpSpPr>
          <p:nvPr/>
        </p:nvGrpSpPr>
        <p:grpSpPr bwMode="auto">
          <a:xfrm>
            <a:off x="2803525" y="3171825"/>
            <a:ext cx="1552575" cy="1709738"/>
            <a:chOff x="1766" y="1998"/>
            <a:chExt cx="978" cy="1077"/>
          </a:xfrm>
        </p:grpSpPr>
        <p:sp>
          <p:nvSpPr>
            <p:cNvPr id="75811" name="Text Box 35"/>
            <p:cNvSpPr txBox="1">
              <a:spLocks noChangeArrowheads="1"/>
            </p:cNvSpPr>
            <p:nvPr/>
          </p:nvSpPr>
          <p:spPr bwMode="auto">
            <a:xfrm>
              <a:off x="2492" y="1998"/>
              <a:ext cx="252" cy="85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1400" dirty="0">
                  <a:latin typeface="等线 Light" panose="02010600030101010101" pitchFamily="2" charset="-122"/>
                  <a:ea typeface="黑体" pitchFamily="2" charset="-122"/>
                </a:rPr>
                <a:t>自由载流子吸收</a:t>
              </a:r>
            </a:p>
          </p:txBody>
        </p:sp>
        <p:sp>
          <p:nvSpPr>
            <p:cNvPr id="75812" name="Text Box 36">
              <a:hlinkClick r:id="rId8" action="ppaction://hlinkfile"/>
            </p:cNvPr>
            <p:cNvSpPr txBox="1">
              <a:spLocks noChangeArrowheads="1"/>
            </p:cNvSpPr>
            <p:nvPr/>
          </p:nvSpPr>
          <p:spPr bwMode="auto">
            <a:xfrm>
              <a:off x="1766" y="2225"/>
              <a:ext cx="252" cy="85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1400" dirty="0">
                  <a:latin typeface="等线 Light" panose="02010600030101010101" pitchFamily="2" charset="-122"/>
                  <a:ea typeface="黑体" pitchFamily="2" charset="-122"/>
                </a:rPr>
                <a:t>自由载流子吸收</a:t>
              </a:r>
            </a:p>
          </p:txBody>
        </p:sp>
      </p:grpSp>
      <p:sp>
        <p:nvSpPr>
          <p:cNvPr id="75816" name="Rectangle 40"/>
          <p:cNvSpPr>
            <a:spLocks noChangeArrowheads="1"/>
          </p:cNvSpPr>
          <p:nvPr/>
        </p:nvSpPr>
        <p:spPr bwMode="auto">
          <a:xfrm>
            <a:off x="0" y="6284913"/>
            <a:ext cx="5364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endParaRPr lang="zh-CN" altLang="zh-CN" sz="2400" dirty="0">
              <a:solidFill>
                <a:srgbClr val="FF0000"/>
              </a:solidFill>
              <a:latin typeface="等线 Light" panose="02010600030101010101" pitchFamily="2" charset="-122"/>
              <a:ea typeface="等线 Light" panose="02010600030101010101" pitchFamily="2" charset="-122"/>
            </a:endParaRPr>
          </a:p>
        </p:txBody>
      </p:sp>
      <p:pic>
        <p:nvPicPr>
          <p:cNvPr id="75817" name="Picture 41" descr="patent-nanosilicon0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2060848"/>
            <a:ext cx="6159583" cy="41351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21497"/>
            <a:ext cx="492443" cy="461665"/>
          </a:xfrm>
          <a:prstGeom prst="rect">
            <a:avLst/>
          </a:prstGeom>
          <a:noFill/>
        </p:spPr>
        <p:txBody>
          <a:bodyPr wrap="none" rtlCol="0">
            <a:spAutoFit/>
          </a:bodyPr>
          <a:lstStyle/>
          <a:p>
            <a:r>
              <a:rPr lang="zh-CN" altLang="en-US" dirty="0" smtClean="0">
                <a:latin typeface="等线 Light" panose="02010600030101010101" pitchFamily="2" charset="-122"/>
                <a:ea typeface="等线 Light" panose="02010600030101010101" pitchFamily="2" charset="-122"/>
              </a:rPr>
              <a:t>附</a:t>
            </a:r>
            <a:endParaRPr lang="zh-CN" altLang="en-US"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887443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75816"/>
                                        </p:tgtEl>
                                        <p:attrNameLst>
                                          <p:attrName>style.visibility</p:attrName>
                                        </p:attrNameLst>
                                      </p:cBhvr>
                                      <p:to>
                                        <p:strVal val="visible"/>
                                      </p:to>
                                    </p:set>
                                    <p:animEffect transition="in" filter="wipe(left)">
                                      <p:cBhvr>
                                        <p:cTn id="7" dur="500"/>
                                        <p:tgtEl>
                                          <p:spTgt spid="758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2" fill="hold" grpId="1" nodeType="clickEffect" nodePh="1">
                                  <p:stCondLst>
                                    <p:cond delay="0"/>
                                  </p:stCondLst>
                                  <p:endCondLst>
                                    <p:cond evt="begin" delay="0">
                                      <p:tn val="10"/>
                                    </p:cond>
                                  </p:endCondLst>
                                  <p:childTnLst>
                                    <p:animEffect transition="out" filter="wipe(right)">
                                      <p:cBhvr>
                                        <p:cTn id="11" dur="500"/>
                                        <p:tgtEl>
                                          <p:spTgt spid="75816"/>
                                        </p:tgtEl>
                                      </p:cBhvr>
                                    </p:animEffect>
                                    <p:set>
                                      <p:cBhvr>
                                        <p:cTn id="12" dur="1" fill="hold">
                                          <p:stCondLst>
                                            <p:cond delay="499"/>
                                          </p:stCondLst>
                                        </p:cTn>
                                        <p:tgtEl>
                                          <p:spTgt spid="7581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5780"/>
                                        </p:tgtEl>
                                        <p:attrNameLst>
                                          <p:attrName>style.visibility</p:attrName>
                                        </p:attrNameLst>
                                      </p:cBhvr>
                                      <p:to>
                                        <p:strVal val="visible"/>
                                      </p:to>
                                    </p:set>
                                    <p:animEffect transition="in" filter="wipe(left)">
                                      <p:cBhvr>
                                        <p:cTn id="17" dur="500"/>
                                        <p:tgtEl>
                                          <p:spTgt spid="757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5814"/>
                                        </p:tgtEl>
                                        <p:attrNameLst>
                                          <p:attrName>style.visibility</p:attrName>
                                        </p:attrNameLst>
                                      </p:cBhvr>
                                      <p:to>
                                        <p:strVal val="visible"/>
                                      </p:to>
                                    </p:set>
                                    <p:animEffect transition="in" filter="wipe(left)">
                                      <p:cBhvr>
                                        <p:cTn id="22" dur="500"/>
                                        <p:tgtEl>
                                          <p:spTgt spid="75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16" grpId="0"/>
      <p:bldP spid="758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8" name="Object 4"/>
          <p:cNvGraphicFramePr>
            <a:graphicFrameLocks noGrp="1" noChangeAspect="1"/>
          </p:cNvGraphicFramePr>
          <p:nvPr>
            <p:ph sz="quarter" idx="4294967295"/>
            <p:extLst>
              <p:ext uri="{D42A27DB-BD31-4B8C-83A1-F6EECF244321}">
                <p14:modId xmlns:p14="http://schemas.microsoft.com/office/powerpoint/2010/main" val="279245061"/>
              </p:ext>
            </p:extLst>
          </p:nvPr>
        </p:nvGraphicFramePr>
        <p:xfrm>
          <a:off x="467544" y="1844824"/>
          <a:ext cx="6017594" cy="864096"/>
        </p:xfrm>
        <a:graphic>
          <a:graphicData uri="http://schemas.openxmlformats.org/presentationml/2006/ole">
            <mc:AlternateContent xmlns:mc="http://schemas.openxmlformats.org/markup-compatibility/2006">
              <mc:Choice xmlns:v="urn:schemas-microsoft-com:vml" Requires="v">
                <p:oleObj spid="_x0000_s511434" name="Equation" r:id="rId4" imgW="2920680" imgH="419040" progId="Equation.DSMT4">
                  <p:embed/>
                </p:oleObj>
              </mc:Choice>
              <mc:Fallback>
                <p:oleObj name="Equation" r:id="rId4" imgW="2920680" imgH="419040" progId="Equation.DSMT4">
                  <p:embed/>
                  <p:pic>
                    <p:nvPicPr>
                      <p:cNvPr id="11268" name="Object 4"/>
                      <p:cNvPicPr>
                        <a:picLocks noGrp="1" noChangeAspect="1" noChangeArrowheads="1"/>
                      </p:cNvPicPr>
                      <p:nvPr/>
                    </p:nvPicPr>
                    <p:blipFill>
                      <a:blip r:embed="rId5"/>
                      <a:srcRect/>
                      <a:stretch>
                        <a:fillRect/>
                      </a:stretch>
                    </p:blipFill>
                    <p:spPr bwMode="auto">
                      <a:xfrm>
                        <a:off x="467544" y="1844824"/>
                        <a:ext cx="6017594" cy="864096"/>
                      </a:xfrm>
                      <a:prstGeom prst="rect">
                        <a:avLst/>
                      </a:prstGeom>
                      <a:noFill/>
                      <a:extLst/>
                    </p:spPr>
                  </p:pic>
                </p:oleObj>
              </mc:Fallback>
            </mc:AlternateContent>
          </a:graphicData>
        </a:graphic>
      </p:graphicFrame>
      <p:graphicFrame>
        <p:nvGraphicFramePr>
          <p:cNvPr id="11269" name="Object 7"/>
          <p:cNvGraphicFramePr>
            <a:graphicFrameLocks noGrp="1" noChangeAspect="1"/>
          </p:cNvGraphicFramePr>
          <p:nvPr>
            <p:ph sz="quarter" idx="4294967295"/>
            <p:extLst>
              <p:ext uri="{D42A27DB-BD31-4B8C-83A1-F6EECF244321}">
                <p14:modId xmlns:p14="http://schemas.microsoft.com/office/powerpoint/2010/main" val="743366649"/>
              </p:ext>
            </p:extLst>
          </p:nvPr>
        </p:nvGraphicFramePr>
        <p:xfrm>
          <a:off x="468761" y="4479213"/>
          <a:ext cx="3312368" cy="1531050"/>
        </p:xfrm>
        <a:graphic>
          <a:graphicData uri="http://schemas.openxmlformats.org/presentationml/2006/ole">
            <mc:AlternateContent xmlns:mc="http://schemas.openxmlformats.org/markup-compatibility/2006">
              <mc:Choice xmlns:v="urn:schemas-microsoft-com:vml" Requires="v">
                <p:oleObj spid="_x0000_s511435" name="公式" r:id="rId6" imgW="1511280" imgH="698400" progId="Equation.3">
                  <p:embed/>
                </p:oleObj>
              </mc:Choice>
              <mc:Fallback>
                <p:oleObj name="公式" r:id="rId6" imgW="1511280" imgH="698400" progId="Equation.3">
                  <p:embed/>
                  <p:pic>
                    <p:nvPicPr>
                      <p:cNvPr id="11269" name="Object 7"/>
                      <p:cNvPicPr>
                        <a:picLocks noGrp="1" noChangeAspect="1" noChangeArrowheads="1"/>
                      </p:cNvPicPr>
                      <p:nvPr/>
                    </p:nvPicPr>
                    <p:blipFill>
                      <a:blip r:embed="rId7"/>
                      <a:srcRect/>
                      <a:stretch>
                        <a:fillRect/>
                      </a:stretch>
                    </p:blipFill>
                    <p:spPr bwMode="auto">
                      <a:xfrm>
                        <a:off x="468761" y="4479213"/>
                        <a:ext cx="3312368" cy="1531050"/>
                      </a:xfrm>
                      <a:prstGeom prst="rect">
                        <a:avLst/>
                      </a:prstGeom>
                      <a:noFill/>
                      <a:extLst/>
                    </p:spPr>
                  </p:pic>
                </p:oleObj>
              </mc:Fallback>
            </mc:AlternateContent>
          </a:graphicData>
        </a:graphic>
      </p:graphicFrame>
      <p:graphicFrame>
        <p:nvGraphicFramePr>
          <p:cNvPr id="11271" name="Object 10"/>
          <p:cNvGraphicFramePr>
            <a:graphicFrameLocks noChangeAspect="1"/>
          </p:cNvGraphicFramePr>
          <p:nvPr>
            <p:extLst>
              <p:ext uri="{D42A27DB-BD31-4B8C-83A1-F6EECF244321}">
                <p14:modId xmlns:p14="http://schemas.microsoft.com/office/powerpoint/2010/main" val="568932437"/>
              </p:ext>
            </p:extLst>
          </p:nvPr>
        </p:nvGraphicFramePr>
        <p:xfrm>
          <a:off x="4353096" y="5013979"/>
          <a:ext cx="3851275" cy="936625"/>
        </p:xfrm>
        <a:graphic>
          <a:graphicData uri="http://schemas.openxmlformats.org/presentationml/2006/ole">
            <mc:AlternateContent xmlns:mc="http://schemas.openxmlformats.org/markup-compatibility/2006">
              <mc:Choice xmlns:v="urn:schemas-microsoft-com:vml" Requires="v">
                <p:oleObj spid="_x0000_s511436" name="公式" r:id="rId8" imgW="1879560" imgH="457200" progId="Equation.3">
                  <p:embed/>
                </p:oleObj>
              </mc:Choice>
              <mc:Fallback>
                <p:oleObj name="公式" r:id="rId8" imgW="1879560" imgH="457200" progId="Equation.3">
                  <p:embed/>
                  <p:pic>
                    <p:nvPicPr>
                      <p:cNvPr id="11271" name="Object 10"/>
                      <p:cNvPicPr>
                        <a:picLocks noChangeAspect="1" noChangeArrowheads="1"/>
                      </p:cNvPicPr>
                      <p:nvPr/>
                    </p:nvPicPr>
                    <p:blipFill>
                      <a:blip r:embed="rId9"/>
                      <a:srcRect/>
                      <a:stretch>
                        <a:fillRect/>
                      </a:stretch>
                    </p:blipFill>
                    <p:spPr bwMode="auto">
                      <a:xfrm>
                        <a:off x="4353096" y="5013979"/>
                        <a:ext cx="385127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199155" y="548680"/>
            <a:ext cx="8928992" cy="707886"/>
          </a:xfrm>
          <a:prstGeom prst="rect">
            <a:avLst/>
          </a:prstGeom>
        </p:spPr>
        <p:txBody>
          <a:bodyPr wrap="square">
            <a:spAutoFit/>
          </a:bodyPr>
          <a:lstStyle/>
          <a:p>
            <a:pPr algn="ctr">
              <a:buFont typeface="Wingdings" pitchFamily="2" charset="2"/>
              <a:buNone/>
            </a:pPr>
            <a:r>
              <a:rPr kumimoji="0" lang="en-US" altLang="zh-CN" sz="4000" dirty="0" smtClean="0">
                <a:solidFill>
                  <a:srgbClr val="0070C0"/>
                </a:solidFill>
                <a:latin typeface="等线 Light" panose="02010600030101010101" pitchFamily="2" charset="-122"/>
                <a:ea typeface="等线 Light" panose="02010600030101010101" pitchFamily="2" charset="-122"/>
                <a:cs typeface="Times New Roman" panose="02020603050405020304" pitchFamily="18" charset="0"/>
              </a:rPr>
              <a:t>Lorentz oscillator (detailed)</a:t>
            </a:r>
          </a:p>
        </p:txBody>
      </p:sp>
      <p:sp>
        <p:nvSpPr>
          <p:cNvPr id="4" name="矩形 3"/>
          <p:cNvSpPr/>
          <p:nvPr/>
        </p:nvSpPr>
        <p:spPr>
          <a:xfrm>
            <a:off x="395536" y="3383638"/>
            <a:ext cx="7832972" cy="461665"/>
          </a:xfrm>
          <a:prstGeom prst="rect">
            <a:avLst/>
          </a:prstGeom>
        </p:spPr>
        <p:txBody>
          <a:bodyPr wrap="square">
            <a:spAutoFit/>
          </a:bodyPr>
          <a:lstStyle/>
          <a:p>
            <a:pPr>
              <a:spcBef>
                <a:spcPct val="70000"/>
              </a:spcBef>
              <a:buFont typeface="Wingdings" pitchFamily="2" charset="2"/>
              <a:buNone/>
            </a:pP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Light wave will drive oscillations at its own Frequency</a:t>
            </a:r>
            <a:endParaRPr kumimoji="0" lang="zh-CN" altLang="en-US" dirty="0">
              <a:solidFill>
                <a:srgbClr val="000000"/>
              </a:solidFill>
              <a:latin typeface="等线 Light" panose="02010600030101010101" pitchFamily="2" charset="-122"/>
              <a:ea typeface="等线 Light" panose="02010600030101010101" pitchFamily="2" charset="-122"/>
              <a:cs typeface="Times New Roman" pitchFamily="18" charset="0"/>
            </a:endParaRPr>
          </a:p>
        </p:txBody>
      </p:sp>
    </p:spTree>
    <p:extLst>
      <p:ext uri="{BB962C8B-B14F-4D97-AF65-F5344CB8AC3E}">
        <p14:creationId xmlns:p14="http://schemas.microsoft.com/office/powerpoint/2010/main" val="2137029579"/>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Box 15"/>
          <p:cNvSpPr txBox="1">
            <a:spLocks noChangeArrowheads="1"/>
          </p:cNvSpPr>
          <p:nvPr/>
        </p:nvSpPr>
        <p:spPr bwMode="auto">
          <a:xfrm>
            <a:off x="434531" y="3525261"/>
            <a:ext cx="83859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The macroscopic </a:t>
            </a:r>
            <a:r>
              <a:rPr kumimoji="0" lang="en-US" altLang="zh-CN" dirty="0" smtClean="0">
                <a:solidFill>
                  <a:srgbClr val="000000"/>
                </a:solidFill>
                <a:latin typeface="等线 Light" panose="02010600030101010101" pitchFamily="2" charset="-122"/>
                <a:ea typeface="等线 Light" panose="02010600030101010101" pitchFamily="2" charset="-122"/>
                <a:cs typeface="Times New Roman" pitchFamily="18" charset="0"/>
              </a:rPr>
              <a:t> polarization </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of medium </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rPr>
              <a:t>P</a:t>
            </a:r>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a:t>
            </a:r>
          </a:p>
        </p:txBody>
      </p:sp>
      <p:graphicFrame>
        <p:nvGraphicFramePr>
          <p:cNvPr id="3" name="Object 16"/>
          <p:cNvGraphicFramePr>
            <a:graphicFrameLocks noChangeAspect="1"/>
          </p:cNvGraphicFramePr>
          <p:nvPr>
            <p:extLst/>
          </p:nvPr>
        </p:nvGraphicFramePr>
        <p:xfrm>
          <a:off x="467544" y="4048547"/>
          <a:ext cx="6154737" cy="1036637"/>
        </p:xfrm>
        <a:graphic>
          <a:graphicData uri="http://schemas.openxmlformats.org/presentationml/2006/ole">
            <mc:AlternateContent xmlns:mc="http://schemas.openxmlformats.org/markup-compatibility/2006">
              <mc:Choice xmlns:v="urn:schemas-microsoft-com:vml" Requires="v">
                <p:oleObj spid="_x0000_s512610" name="公式" r:id="rId4" imgW="2882880" imgH="457200" progId="Equation.3">
                  <p:embed/>
                </p:oleObj>
              </mc:Choice>
              <mc:Fallback>
                <p:oleObj name="公式" r:id="rId4" imgW="2882880" imgH="457200" progId="Equation.3">
                  <p:embed/>
                  <p:pic>
                    <p:nvPicPr>
                      <p:cNvPr id="3" name="Object 16"/>
                      <p:cNvPicPr>
                        <a:picLocks noChangeAspect="1" noChangeArrowheads="1"/>
                      </p:cNvPicPr>
                      <p:nvPr/>
                    </p:nvPicPr>
                    <p:blipFill>
                      <a:blip r:embed="rId5"/>
                      <a:srcRect/>
                      <a:stretch>
                        <a:fillRect/>
                      </a:stretch>
                    </p:blipFill>
                    <p:spPr bwMode="auto">
                      <a:xfrm>
                        <a:off x="467544" y="4048547"/>
                        <a:ext cx="6154737" cy="1036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 Box 17"/>
          <p:cNvSpPr txBox="1">
            <a:spLocks noChangeArrowheads="1"/>
          </p:cNvSpPr>
          <p:nvPr/>
        </p:nvSpPr>
        <p:spPr bwMode="auto">
          <a:xfrm>
            <a:off x="4518068" y="2693989"/>
            <a:ext cx="38170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0" lang="en-US" altLang="zh-CN" dirty="0">
                <a:solidFill>
                  <a:srgbClr val="000000"/>
                </a:solidFill>
                <a:latin typeface="等线 Light" panose="02010600030101010101" pitchFamily="2" charset="-122"/>
                <a:ea typeface="等线 Light" panose="02010600030101010101" pitchFamily="2" charset="-122"/>
                <a:cs typeface="Times New Roman" pitchFamily="18" charset="0"/>
              </a:rPr>
              <a:t>The electric displacement </a:t>
            </a:r>
            <a:r>
              <a:rPr kumimoji="0" lang="en-US" altLang="zh-CN" i="1" dirty="0">
                <a:solidFill>
                  <a:srgbClr val="000000"/>
                </a:solidFill>
                <a:latin typeface="等线 Light" panose="02010600030101010101" pitchFamily="2" charset="-122"/>
                <a:ea typeface="等线 Light" panose="02010600030101010101" pitchFamily="2" charset="-122"/>
                <a:cs typeface="Times New Roman" pitchFamily="18" charset="0"/>
              </a:rPr>
              <a:t>D:</a:t>
            </a:r>
          </a:p>
        </p:txBody>
      </p:sp>
      <p:graphicFrame>
        <p:nvGraphicFramePr>
          <p:cNvPr id="5" name="Object 18"/>
          <p:cNvGraphicFramePr>
            <a:graphicFrameLocks noChangeAspect="1"/>
          </p:cNvGraphicFramePr>
          <p:nvPr>
            <p:extLst/>
          </p:nvPr>
        </p:nvGraphicFramePr>
        <p:xfrm>
          <a:off x="1043608" y="5373216"/>
          <a:ext cx="6984776" cy="1139382"/>
        </p:xfrm>
        <a:graphic>
          <a:graphicData uri="http://schemas.openxmlformats.org/presentationml/2006/ole">
            <mc:AlternateContent xmlns:mc="http://schemas.openxmlformats.org/markup-compatibility/2006">
              <mc:Choice xmlns:v="urn:schemas-microsoft-com:vml" Requires="v">
                <p:oleObj spid="_x0000_s512611" name="公式" r:id="rId6" imgW="2425680" imgH="457200" progId="Equation.3">
                  <p:embed/>
                </p:oleObj>
              </mc:Choice>
              <mc:Fallback>
                <p:oleObj name="公式" r:id="rId6" imgW="2425680" imgH="457200" progId="Equation.3">
                  <p:embed/>
                  <p:pic>
                    <p:nvPicPr>
                      <p:cNvPr id="5" name="Object 18"/>
                      <p:cNvPicPr>
                        <a:picLocks noChangeAspect="1" noChangeArrowheads="1"/>
                      </p:cNvPicPr>
                      <p:nvPr/>
                    </p:nvPicPr>
                    <p:blipFill>
                      <a:blip r:embed="rId7"/>
                      <a:srcRect/>
                      <a:stretch>
                        <a:fillRect/>
                      </a:stretch>
                    </p:blipFill>
                    <p:spPr bwMode="auto">
                      <a:xfrm>
                        <a:off x="1043608" y="5373216"/>
                        <a:ext cx="6984776" cy="1139382"/>
                      </a:xfrm>
                      <a:prstGeom prst="rect">
                        <a:avLst/>
                      </a:prstGeom>
                      <a:noFill/>
                      <a:extLst/>
                    </p:spPr>
                  </p:pic>
                </p:oleObj>
              </mc:Fallback>
            </mc:AlternateContent>
          </a:graphicData>
        </a:graphic>
      </p:graphicFrame>
      <p:graphicFrame>
        <p:nvGraphicFramePr>
          <p:cNvPr id="10" name="Object 12"/>
          <p:cNvGraphicFramePr>
            <a:graphicFrameLocks noChangeAspect="1"/>
          </p:cNvGraphicFramePr>
          <p:nvPr>
            <p:extLst/>
          </p:nvPr>
        </p:nvGraphicFramePr>
        <p:xfrm>
          <a:off x="467544" y="1766888"/>
          <a:ext cx="8438902" cy="509984"/>
        </p:xfrm>
        <a:graphic>
          <a:graphicData uri="http://schemas.openxmlformats.org/presentationml/2006/ole">
            <mc:AlternateContent xmlns:mc="http://schemas.openxmlformats.org/markup-compatibility/2006">
              <mc:Choice xmlns:v="urn:schemas-microsoft-com:vml" Requires="v">
                <p:oleObj spid="_x0000_s512612" name="公式" r:id="rId8" imgW="3416040" imgH="241200" progId="Equation.3">
                  <p:embed/>
                </p:oleObj>
              </mc:Choice>
              <mc:Fallback>
                <p:oleObj name="公式" r:id="rId8" imgW="3416040" imgH="241200" progId="Equation.3">
                  <p:embed/>
                  <p:pic>
                    <p:nvPicPr>
                      <p:cNvPr id="10" name="Object 12"/>
                      <p:cNvPicPr>
                        <a:picLocks noChangeAspect="1" noChangeArrowheads="1"/>
                      </p:cNvPicPr>
                      <p:nvPr/>
                    </p:nvPicPr>
                    <p:blipFill>
                      <a:blip r:embed="rId9"/>
                      <a:srcRect/>
                      <a:stretch>
                        <a:fillRect/>
                      </a:stretch>
                    </p:blipFill>
                    <p:spPr bwMode="auto">
                      <a:xfrm>
                        <a:off x="467544" y="1766888"/>
                        <a:ext cx="8438902" cy="509984"/>
                      </a:xfrm>
                      <a:prstGeom prst="rect">
                        <a:avLst/>
                      </a:prstGeom>
                      <a:noFill/>
                      <a:extLst/>
                    </p:spPr>
                  </p:pic>
                </p:oleObj>
              </mc:Fallback>
            </mc:AlternateContent>
          </a:graphicData>
        </a:graphic>
      </p:graphicFrame>
      <p:graphicFrame>
        <p:nvGraphicFramePr>
          <p:cNvPr id="12" name="Object 14"/>
          <p:cNvGraphicFramePr>
            <a:graphicFrameLocks noChangeAspect="1"/>
          </p:cNvGraphicFramePr>
          <p:nvPr>
            <p:extLst/>
          </p:nvPr>
        </p:nvGraphicFramePr>
        <p:xfrm>
          <a:off x="467544" y="2486464"/>
          <a:ext cx="2533352" cy="876717"/>
        </p:xfrm>
        <a:graphic>
          <a:graphicData uri="http://schemas.openxmlformats.org/presentationml/2006/ole">
            <mc:AlternateContent xmlns:mc="http://schemas.openxmlformats.org/markup-compatibility/2006">
              <mc:Choice xmlns:v="urn:schemas-microsoft-com:vml" Requires="v">
                <p:oleObj spid="_x0000_s512613" name="公式" r:id="rId10" imgW="1282680" imgH="444240" progId="Equation.3">
                  <p:embed/>
                </p:oleObj>
              </mc:Choice>
              <mc:Fallback>
                <p:oleObj name="公式" r:id="rId10" imgW="1282680" imgH="444240" progId="Equation.3">
                  <p:embed/>
                  <p:pic>
                    <p:nvPicPr>
                      <p:cNvPr id="12" name="Object 14"/>
                      <p:cNvPicPr>
                        <a:picLocks noChangeAspect="1" noChangeArrowheads="1"/>
                      </p:cNvPicPr>
                      <p:nvPr/>
                    </p:nvPicPr>
                    <p:blipFill>
                      <a:blip r:embed="rId11"/>
                      <a:srcRect/>
                      <a:stretch>
                        <a:fillRect/>
                      </a:stretch>
                    </p:blipFill>
                    <p:spPr bwMode="auto">
                      <a:xfrm>
                        <a:off x="467544" y="2486464"/>
                        <a:ext cx="2533352" cy="876717"/>
                      </a:xfrm>
                      <a:prstGeom prst="rect">
                        <a:avLst/>
                      </a:prstGeom>
                      <a:noFill/>
                      <a:extLst/>
                    </p:spPr>
                  </p:pic>
                </p:oleObj>
              </mc:Fallback>
            </mc:AlternateContent>
          </a:graphicData>
        </a:graphic>
      </p:graphicFrame>
      <p:sp>
        <p:nvSpPr>
          <p:cNvPr id="14" name="矩形 13"/>
          <p:cNvSpPr/>
          <p:nvPr/>
        </p:nvSpPr>
        <p:spPr>
          <a:xfrm>
            <a:off x="1516958" y="707886"/>
            <a:ext cx="6774003" cy="707886"/>
          </a:xfrm>
          <a:prstGeom prst="rect">
            <a:avLst/>
          </a:prstGeom>
        </p:spPr>
        <p:txBody>
          <a:bodyPr wrap="square">
            <a:spAutoFit/>
          </a:bodyPr>
          <a:lstStyle/>
          <a:p>
            <a:pPr algn="ctr"/>
            <a:r>
              <a:rPr kumimoji="0" lang="en-US" altLang="zh-CN" sz="4000" dirty="0" smtClean="0">
                <a:solidFill>
                  <a:srgbClr val="0070C0"/>
                </a:solidFill>
                <a:latin typeface="等线 Light" panose="02010600030101010101" pitchFamily="2" charset="-122"/>
                <a:ea typeface="等线 Light" panose="02010600030101010101" pitchFamily="2" charset="-122"/>
                <a:cs typeface="Times New Roman" panose="02020603050405020304" pitchFamily="18" charset="0"/>
              </a:rPr>
              <a:t>Lorentz oscillator</a:t>
            </a:r>
            <a:endParaRPr kumimoji="0" lang="en-US" altLang="zh-CN" sz="4000" dirty="0">
              <a:solidFill>
                <a:srgbClr val="0070C0"/>
              </a:solidFill>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9325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nvPr>
        </p:nvGraphicFramePr>
        <p:xfrm>
          <a:off x="1001713" y="3641725"/>
          <a:ext cx="6572250" cy="2452688"/>
        </p:xfrm>
        <a:graphic>
          <a:graphicData uri="http://schemas.openxmlformats.org/presentationml/2006/ole">
            <mc:AlternateContent xmlns:mc="http://schemas.openxmlformats.org/markup-compatibility/2006">
              <mc:Choice xmlns:v="urn:schemas-microsoft-com:vml" Requires="v">
                <p:oleObj spid="_x0000_s513330" name="公式" r:id="rId4" imgW="2450880" imgH="914400" progId="Equation.3">
                  <p:embed/>
                </p:oleObj>
              </mc:Choice>
              <mc:Fallback>
                <p:oleObj name="公式" r:id="rId4" imgW="2450880" imgH="914400" progId="Equation.3">
                  <p:embed/>
                  <p:pic>
                    <p:nvPicPr>
                      <p:cNvPr id="2" name="对象 1"/>
                      <p:cNvPicPr>
                        <a:picLocks noChangeAspect="1" noChangeArrowheads="1"/>
                      </p:cNvPicPr>
                      <p:nvPr/>
                    </p:nvPicPr>
                    <p:blipFill>
                      <a:blip r:embed="rId5"/>
                      <a:srcRect/>
                      <a:stretch>
                        <a:fillRect/>
                      </a:stretch>
                    </p:blipFill>
                    <p:spPr bwMode="auto">
                      <a:xfrm>
                        <a:off x="1001713" y="3641725"/>
                        <a:ext cx="6572250" cy="245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nvPr>
        </p:nvGraphicFramePr>
        <p:xfrm>
          <a:off x="1022350" y="1628775"/>
          <a:ext cx="6586538" cy="1331913"/>
        </p:xfrm>
        <a:graphic>
          <a:graphicData uri="http://schemas.openxmlformats.org/presentationml/2006/ole">
            <mc:AlternateContent xmlns:mc="http://schemas.openxmlformats.org/markup-compatibility/2006">
              <mc:Choice xmlns:v="urn:schemas-microsoft-com:vml" Requires="v">
                <p:oleObj spid="_x0000_s513331" name="公式" r:id="rId6" imgW="2260440" imgH="457200" progId="Equation.3">
                  <p:embed/>
                </p:oleObj>
              </mc:Choice>
              <mc:Fallback>
                <p:oleObj name="公式" r:id="rId6" imgW="2260440" imgH="457200" progId="Equation.3">
                  <p:embed/>
                  <p:pic>
                    <p:nvPicPr>
                      <p:cNvPr id="3" name="对象 2"/>
                      <p:cNvPicPr>
                        <a:picLocks noChangeAspect="1" noChangeArrowheads="1"/>
                      </p:cNvPicPr>
                      <p:nvPr/>
                    </p:nvPicPr>
                    <p:blipFill>
                      <a:blip r:embed="rId7"/>
                      <a:srcRect/>
                      <a:stretch>
                        <a:fillRect/>
                      </a:stretch>
                    </p:blipFill>
                    <p:spPr bwMode="auto">
                      <a:xfrm>
                        <a:off x="1022350" y="1628775"/>
                        <a:ext cx="6586538" cy="1331913"/>
                      </a:xfrm>
                      <a:prstGeom prst="rect">
                        <a:avLst/>
                      </a:prstGeom>
                      <a:noFill/>
                      <a:ln w="9525">
                        <a:solidFill>
                          <a:srgbClr val="D9D9D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2505916" y="626785"/>
            <a:ext cx="3839513" cy="707886"/>
          </a:xfrm>
          <a:prstGeom prst="rect">
            <a:avLst/>
          </a:prstGeom>
        </p:spPr>
        <p:txBody>
          <a:bodyPr wrap="none">
            <a:spAutoFit/>
          </a:bodyPr>
          <a:lstStyle/>
          <a:p>
            <a:pPr algn="ctr">
              <a:buFont typeface="Wingdings" pitchFamily="2" charset="2"/>
              <a:buNone/>
            </a:pPr>
            <a:r>
              <a:rPr kumimoji="0" lang="en-US" altLang="zh-CN" sz="4000" dirty="0" smtClean="0">
                <a:solidFill>
                  <a:srgbClr val="0070C0"/>
                </a:solidFill>
                <a:latin typeface="等线 Light" panose="02010600030101010101" pitchFamily="2" charset="-122"/>
                <a:ea typeface="等线 Light" panose="02010600030101010101" pitchFamily="2" charset="-122"/>
                <a:cs typeface="Times New Roman" panose="02020603050405020304" pitchFamily="18" charset="0"/>
              </a:rPr>
              <a:t>Lorentz oscillator</a:t>
            </a:r>
          </a:p>
        </p:txBody>
      </p:sp>
      <p:sp>
        <p:nvSpPr>
          <p:cNvPr id="5" name="TextBox 4"/>
          <p:cNvSpPr txBox="1"/>
          <p:nvPr/>
        </p:nvSpPr>
        <p:spPr>
          <a:xfrm>
            <a:off x="8370575" y="4149080"/>
            <a:ext cx="492443" cy="461665"/>
          </a:xfrm>
          <a:prstGeom prst="rect">
            <a:avLst/>
          </a:prstGeom>
          <a:noFill/>
        </p:spPr>
        <p:txBody>
          <a:bodyPr wrap="none" rtlCol="0">
            <a:spAutoFit/>
          </a:bodyPr>
          <a:lstStyle/>
          <a:p>
            <a:r>
              <a:rPr lang="zh-CN" altLang="en-US" dirty="0" smtClean="0">
                <a:solidFill>
                  <a:srgbClr val="C00000"/>
                </a:solidFill>
                <a:latin typeface="等线 Light" panose="02010600030101010101" pitchFamily="2" charset="-122"/>
                <a:ea typeface="等线 Light" panose="02010600030101010101" pitchFamily="2" charset="-122"/>
              </a:rPr>
              <a:t>偶</a:t>
            </a:r>
            <a:endParaRPr lang="zh-CN" altLang="en-US" dirty="0">
              <a:solidFill>
                <a:srgbClr val="C00000"/>
              </a:solidFill>
              <a:latin typeface="等线 Light" panose="02010600030101010101" pitchFamily="2" charset="-122"/>
              <a:ea typeface="等线 Light" panose="02010600030101010101" pitchFamily="2" charset="-122"/>
            </a:endParaRPr>
          </a:p>
        </p:txBody>
      </p:sp>
      <p:sp>
        <p:nvSpPr>
          <p:cNvPr id="6" name="TextBox 5"/>
          <p:cNvSpPr txBox="1"/>
          <p:nvPr/>
        </p:nvSpPr>
        <p:spPr>
          <a:xfrm>
            <a:off x="8388424" y="5373216"/>
            <a:ext cx="492443" cy="461665"/>
          </a:xfrm>
          <a:prstGeom prst="rect">
            <a:avLst/>
          </a:prstGeom>
          <a:noFill/>
        </p:spPr>
        <p:txBody>
          <a:bodyPr wrap="none" rtlCol="0">
            <a:spAutoFit/>
          </a:bodyPr>
          <a:lstStyle/>
          <a:p>
            <a:r>
              <a:rPr lang="zh-CN" altLang="en-US" dirty="0" smtClean="0">
                <a:solidFill>
                  <a:srgbClr val="C00000"/>
                </a:solidFill>
                <a:latin typeface="等线 Light" panose="02010600030101010101" pitchFamily="2" charset="-122"/>
                <a:ea typeface="等线 Light" panose="02010600030101010101" pitchFamily="2" charset="-122"/>
              </a:rPr>
              <a:t>奇</a:t>
            </a:r>
            <a:endParaRPr lang="zh-CN" altLang="en-US" dirty="0">
              <a:solidFill>
                <a:srgbClr val="C00000"/>
              </a:solidFill>
              <a:latin typeface="等线 Light" panose="02010600030101010101" pitchFamily="2" charset="-122"/>
              <a:ea typeface="等线 Light" panose="02010600030101010101" pitchFamily="2" charset="-122"/>
            </a:endParaRPr>
          </a:p>
        </p:txBody>
      </p:sp>
      <p:sp>
        <p:nvSpPr>
          <p:cNvPr id="7" name="TextBox 6"/>
          <p:cNvSpPr txBox="1"/>
          <p:nvPr/>
        </p:nvSpPr>
        <p:spPr>
          <a:xfrm>
            <a:off x="8114095" y="1639732"/>
            <a:ext cx="748923" cy="430887"/>
          </a:xfrm>
          <a:prstGeom prst="rect">
            <a:avLst/>
          </a:prstGeom>
          <a:noFill/>
        </p:spPr>
        <p:txBody>
          <a:bodyPr wrap="none" rtlCol="0">
            <a:spAutoFit/>
          </a:bodyPr>
          <a:lstStyle/>
          <a:p>
            <a:r>
              <a:rPr lang="zh-CN" altLang="en-US" sz="2200" dirty="0">
                <a:solidFill>
                  <a:srgbClr val="C00000"/>
                </a:solidFill>
                <a:latin typeface="等线 Light" panose="02010600030101010101" pitchFamily="2" charset="-122"/>
                <a:ea typeface="等线 Light" panose="02010600030101010101" pitchFamily="2" charset="-122"/>
              </a:rPr>
              <a:t>低频</a:t>
            </a:r>
          </a:p>
        </p:txBody>
      </p:sp>
      <p:sp>
        <p:nvSpPr>
          <p:cNvPr id="8" name="TextBox 7"/>
          <p:cNvSpPr txBox="1"/>
          <p:nvPr/>
        </p:nvSpPr>
        <p:spPr>
          <a:xfrm>
            <a:off x="8092726" y="2678962"/>
            <a:ext cx="748923" cy="430887"/>
          </a:xfrm>
          <a:prstGeom prst="rect">
            <a:avLst/>
          </a:prstGeom>
          <a:noFill/>
        </p:spPr>
        <p:txBody>
          <a:bodyPr wrap="none" rtlCol="0">
            <a:spAutoFit/>
          </a:bodyPr>
          <a:lstStyle/>
          <a:p>
            <a:r>
              <a:rPr lang="zh-CN" altLang="en-US" sz="2200" dirty="0" smtClean="0">
                <a:solidFill>
                  <a:srgbClr val="C00000"/>
                </a:solidFill>
                <a:latin typeface="等线 Light" panose="02010600030101010101" pitchFamily="2" charset="-122"/>
                <a:ea typeface="等线 Light" panose="02010600030101010101" pitchFamily="2" charset="-122"/>
              </a:rPr>
              <a:t>高频</a:t>
            </a:r>
            <a:endParaRPr lang="zh-CN" altLang="en-US" sz="2200" dirty="0">
              <a:solidFill>
                <a:srgbClr val="C00000"/>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347275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3" name="Object 7"/>
          <p:cNvGraphicFramePr>
            <a:graphicFrameLocks noGrp="1" noChangeAspect="1"/>
          </p:cNvGraphicFramePr>
          <p:nvPr>
            <p:ph sz="quarter" idx="4294967295"/>
            <p:extLst/>
          </p:nvPr>
        </p:nvGraphicFramePr>
        <p:xfrm>
          <a:off x="4907128" y="1724025"/>
          <a:ext cx="2214563" cy="836613"/>
        </p:xfrm>
        <a:graphic>
          <a:graphicData uri="http://schemas.openxmlformats.org/presentationml/2006/ole">
            <mc:AlternateContent xmlns:mc="http://schemas.openxmlformats.org/markup-compatibility/2006">
              <mc:Choice xmlns:v="urn:schemas-microsoft-com:vml" Requires="v">
                <p:oleObj spid="_x0000_s514658" name="公式" r:id="rId4" imgW="1143000" imgH="431640" progId="Equation.3">
                  <p:embed/>
                </p:oleObj>
              </mc:Choice>
              <mc:Fallback>
                <p:oleObj name="公式" r:id="rId4" imgW="1143000" imgH="431640" progId="Equation.3">
                  <p:embed/>
                  <p:pic>
                    <p:nvPicPr>
                      <p:cNvPr id="12293" name="Object 7"/>
                      <p:cNvPicPr>
                        <a:picLocks noGrp="1" noChangeAspect="1" noChangeArrowheads="1"/>
                      </p:cNvPicPr>
                      <p:nvPr/>
                    </p:nvPicPr>
                    <p:blipFill>
                      <a:blip r:embed="rId5"/>
                      <a:srcRect/>
                      <a:stretch>
                        <a:fillRect/>
                      </a:stretch>
                    </p:blipFill>
                    <p:spPr bwMode="auto">
                      <a:xfrm>
                        <a:off x="4907128" y="1724025"/>
                        <a:ext cx="2214563" cy="836613"/>
                      </a:xfrm>
                      <a:prstGeom prst="rect">
                        <a:avLst/>
                      </a:prstGeom>
                      <a:noFill/>
                      <a:extLst/>
                    </p:spPr>
                  </p:pic>
                </p:oleObj>
              </mc:Fallback>
            </mc:AlternateContent>
          </a:graphicData>
        </a:graphic>
      </p:graphicFrame>
      <p:graphicFrame>
        <p:nvGraphicFramePr>
          <p:cNvPr id="12294" name="Object 9"/>
          <p:cNvGraphicFramePr>
            <a:graphicFrameLocks noChangeAspect="1"/>
          </p:cNvGraphicFramePr>
          <p:nvPr>
            <p:extLst>
              <p:ext uri="{D42A27DB-BD31-4B8C-83A1-F6EECF244321}">
                <p14:modId xmlns:p14="http://schemas.microsoft.com/office/powerpoint/2010/main" val="4256689188"/>
              </p:ext>
            </p:extLst>
          </p:nvPr>
        </p:nvGraphicFramePr>
        <p:xfrm>
          <a:off x="2483768" y="3314512"/>
          <a:ext cx="3724275" cy="1063625"/>
        </p:xfrm>
        <a:graphic>
          <a:graphicData uri="http://schemas.openxmlformats.org/presentationml/2006/ole">
            <mc:AlternateContent xmlns:mc="http://schemas.openxmlformats.org/markup-compatibility/2006">
              <mc:Choice xmlns:v="urn:schemas-microsoft-com:vml" Requires="v">
                <p:oleObj spid="_x0000_s514659" name="Equation" r:id="rId6" imgW="1600200" imgH="457200" progId="Equation.DSMT4">
                  <p:embed/>
                </p:oleObj>
              </mc:Choice>
              <mc:Fallback>
                <p:oleObj name="Equation" r:id="rId6" imgW="1600200" imgH="457200" progId="Equation.DSMT4">
                  <p:embed/>
                  <p:pic>
                    <p:nvPicPr>
                      <p:cNvPr id="12294" name="Object 9"/>
                      <p:cNvPicPr>
                        <a:picLocks noChangeAspect="1" noChangeArrowheads="1"/>
                      </p:cNvPicPr>
                      <p:nvPr/>
                    </p:nvPicPr>
                    <p:blipFill>
                      <a:blip r:embed="rId7"/>
                      <a:srcRect/>
                      <a:stretch>
                        <a:fillRect/>
                      </a:stretch>
                    </p:blipFill>
                    <p:spPr bwMode="auto">
                      <a:xfrm>
                        <a:off x="2483768" y="3314512"/>
                        <a:ext cx="3724275" cy="106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5" name="Object 10"/>
          <p:cNvGraphicFramePr>
            <a:graphicFrameLocks noChangeAspect="1"/>
          </p:cNvGraphicFramePr>
          <p:nvPr>
            <p:extLst/>
          </p:nvPr>
        </p:nvGraphicFramePr>
        <p:xfrm>
          <a:off x="611560" y="4509120"/>
          <a:ext cx="4851400" cy="2082800"/>
        </p:xfrm>
        <a:graphic>
          <a:graphicData uri="http://schemas.openxmlformats.org/presentationml/2006/ole">
            <mc:AlternateContent xmlns:mc="http://schemas.openxmlformats.org/markup-compatibility/2006">
              <mc:Choice xmlns:v="urn:schemas-microsoft-com:vml" Requires="v">
                <p:oleObj spid="_x0000_s514660" name="公式" r:id="rId8" imgW="2286000" imgH="1104840" progId="Equation.3">
                  <p:embed/>
                </p:oleObj>
              </mc:Choice>
              <mc:Fallback>
                <p:oleObj name="公式" r:id="rId8" imgW="2286000" imgH="1104840" progId="Equation.3">
                  <p:embed/>
                  <p:pic>
                    <p:nvPicPr>
                      <p:cNvPr id="12295" name="Object 10"/>
                      <p:cNvPicPr>
                        <a:picLocks noChangeAspect="1" noChangeArrowheads="1"/>
                      </p:cNvPicPr>
                      <p:nvPr/>
                    </p:nvPicPr>
                    <p:blipFill>
                      <a:blip r:embed="rId9"/>
                      <a:srcRect/>
                      <a:stretch>
                        <a:fillRect/>
                      </a:stretch>
                    </p:blipFill>
                    <p:spPr bwMode="auto">
                      <a:xfrm>
                        <a:off x="611560" y="4509120"/>
                        <a:ext cx="4851400" cy="208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6" name="Rectangle 12"/>
          <p:cNvSpPr>
            <a:spLocks noChangeArrowheads="1"/>
          </p:cNvSpPr>
          <p:nvPr/>
        </p:nvSpPr>
        <p:spPr bwMode="auto">
          <a:xfrm>
            <a:off x="252413" y="2574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kumimoji="0" lang="zh-CN" altLang="en-US" sz="1800" dirty="0">
              <a:solidFill>
                <a:srgbClr val="000000"/>
              </a:solidFill>
              <a:latin typeface="Arial" pitchFamily="34" charset="0"/>
              <a:ea typeface="等线 Light" panose="02010600030101010101" pitchFamily="2" charset="-122"/>
            </a:endParaRPr>
          </a:p>
        </p:txBody>
      </p:sp>
      <p:graphicFrame>
        <p:nvGraphicFramePr>
          <p:cNvPr id="5" name="对象 4"/>
          <p:cNvGraphicFramePr>
            <a:graphicFrameLocks noChangeAspect="1"/>
          </p:cNvGraphicFramePr>
          <p:nvPr>
            <p:extLst/>
          </p:nvPr>
        </p:nvGraphicFramePr>
        <p:xfrm>
          <a:off x="588963" y="1724025"/>
          <a:ext cx="3436937" cy="1314450"/>
        </p:xfrm>
        <a:graphic>
          <a:graphicData uri="http://schemas.openxmlformats.org/presentationml/2006/ole">
            <mc:AlternateContent xmlns:mc="http://schemas.openxmlformats.org/markup-compatibility/2006">
              <mc:Choice xmlns:v="urn:schemas-microsoft-com:vml" Requires="v">
                <p:oleObj spid="_x0000_s514661" name="公式" r:id="rId10" imgW="1726920" imgH="660240" progId="Equation.3">
                  <p:embed/>
                </p:oleObj>
              </mc:Choice>
              <mc:Fallback>
                <p:oleObj name="公式" r:id="rId10" imgW="1726920" imgH="660240" progId="Equation.3">
                  <p:embed/>
                  <p:pic>
                    <p:nvPicPr>
                      <p:cNvPr id="5" name="对象 4"/>
                      <p:cNvPicPr>
                        <a:picLocks noChangeAspect="1" noChangeArrowheads="1"/>
                      </p:cNvPicPr>
                      <p:nvPr/>
                    </p:nvPicPr>
                    <p:blipFill>
                      <a:blip r:embed="rId11"/>
                      <a:srcRect/>
                      <a:stretch>
                        <a:fillRect/>
                      </a:stretch>
                    </p:blipFill>
                    <p:spPr bwMode="auto">
                      <a:xfrm>
                        <a:off x="588963" y="1724025"/>
                        <a:ext cx="3436937" cy="1314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p:cNvSpPr/>
          <p:nvPr/>
        </p:nvSpPr>
        <p:spPr>
          <a:xfrm>
            <a:off x="2195736" y="626785"/>
            <a:ext cx="3839513" cy="707886"/>
          </a:xfrm>
          <a:prstGeom prst="rect">
            <a:avLst/>
          </a:prstGeom>
        </p:spPr>
        <p:txBody>
          <a:bodyPr wrap="none">
            <a:spAutoFit/>
          </a:bodyPr>
          <a:lstStyle/>
          <a:p>
            <a:pPr>
              <a:buFont typeface="Wingdings" pitchFamily="2" charset="2"/>
              <a:buNone/>
            </a:pPr>
            <a:r>
              <a:rPr kumimoji="0" lang="en-US" altLang="zh-CN" sz="4000" dirty="0" smtClean="0">
                <a:solidFill>
                  <a:srgbClr val="0070C0"/>
                </a:solidFill>
                <a:latin typeface="等线 Light" panose="02010600030101010101" pitchFamily="2" charset="-122"/>
                <a:ea typeface="等线 Light" panose="02010600030101010101" pitchFamily="2" charset="-122"/>
                <a:cs typeface="Times New Roman" panose="02020603050405020304" pitchFamily="18" charset="0"/>
              </a:rPr>
              <a:t>Lorentz oscillator</a:t>
            </a:r>
          </a:p>
        </p:txBody>
      </p:sp>
      <p:sp>
        <p:nvSpPr>
          <p:cNvPr id="2" name="TextBox 1"/>
          <p:cNvSpPr txBox="1"/>
          <p:nvPr/>
        </p:nvSpPr>
        <p:spPr>
          <a:xfrm>
            <a:off x="588963" y="2883625"/>
            <a:ext cx="748923" cy="430887"/>
          </a:xfrm>
          <a:prstGeom prst="rect">
            <a:avLst/>
          </a:prstGeom>
          <a:noFill/>
        </p:spPr>
        <p:txBody>
          <a:bodyPr wrap="none" rtlCol="0">
            <a:spAutoFit/>
          </a:bodyPr>
          <a:lstStyle/>
          <a:p>
            <a:r>
              <a:rPr lang="zh-CN" altLang="en-US" sz="2200" dirty="0">
                <a:solidFill>
                  <a:srgbClr val="C00000"/>
                </a:solidFill>
                <a:latin typeface="等线 Light" panose="02010600030101010101" pitchFamily="2" charset="-122"/>
                <a:ea typeface="等线 Light" panose="02010600030101010101" pitchFamily="2" charset="-122"/>
              </a:rPr>
              <a:t>低频</a:t>
            </a:r>
          </a:p>
        </p:txBody>
      </p:sp>
      <p:sp>
        <p:nvSpPr>
          <p:cNvPr id="9" name="TextBox 8"/>
          <p:cNvSpPr txBox="1"/>
          <p:nvPr/>
        </p:nvSpPr>
        <p:spPr>
          <a:xfrm>
            <a:off x="6986403" y="2816309"/>
            <a:ext cx="748923" cy="430887"/>
          </a:xfrm>
          <a:prstGeom prst="rect">
            <a:avLst/>
          </a:prstGeom>
          <a:noFill/>
        </p:spPr>
        <p:txBody>
          <a:bodyPr wrap="none" rtlCol="0">
            <a:spAutoFit/>
          </a:bodyPr>
          <a:lstStyle/>
          <a:p>
            <a:r>
              <a:rPr lang="zh-CN" altLang="en-US" sz="2200" dirty="0" smtClean="0">
                <a:solidFill>
                  <a:srgbClr val="C00000"/>
                </a:solidFill>
                <a:latin typeface="等线 Light" panose="02010600030101010101" pitchFamily="2" charset="-122"/>
                <a:ea typeface="等线 Light" panose="02010600030101010101" pitchFamily="2" charset="-122"/>
              </a:rPr>
              <a:t>高频</a:t>
            </a:r>
            <a:endParaRPr lang="zh-CN" altLang="en-US" sz="2200" dirty="0">
              <a:solidFill>
                <a:srgbClr val="C00000"/>
              </a:solidFill>
              <a:latin typeface="等线 Light" panose="02010600030101010101" pitchFamily="2" charset="-122"/>
              <a:ea typeface="等线 Light" panose="02010600030101010101" pitchFamily="2" charset="-122"/>
            </a:endParaRPr>
          </a:p>
        </p:txBody>
      </p:sp>
      <p:sp>
        <p:nvSpPr>
          <p:cNvPr id="3" name="TextBox 2"/>
          <p:cNvSpPr txBox="1"/>
          <p:nvPr/>
        </p:nvSpPr>
        <p:spPr>
          <a:xfrm>
            <a:off x="5291663" y="5977884"/>
            <a:ext cx="3852337" cy="430887"/>
          </a:xfrm>
          <a:prstGeom prst="rect">
            <a:avLst/>
          </a:prstGeom>
          <a:noFill/>
        </p:spPr>
        <p:txBody>
          <a:bodyPr wrap="none" rtlCol="0">
            <a:spAutoFit/>
          </a:bodyPr>
          <a:lstStyle/>
          <a:p>
            <a:r>
              <a:rPr lang="zh-CN" altLang="en-US" sz="2200" dirty="0" smtClean="0">
                <a:solidFill>
                  <a:srgbClr val="C00000"/>
                </a:solidFill>
                <a:latin typeface="等线 Light" panose="02010600030101010101" pitchFamily="2" charset="-122"/>
                <a:ea typeface="等线 Light" panose="02010600030101010101" pitchFamily="2" charset="-122"/>
              </a:rPr>
              <a:t>按五参量，四常量（可绘图）</a:t>
            </a:r>
            <a:endParaRPr lang="zh-CN" altLang="en-US" sz="2200" dirty="0">
              <a:solidFill>
                <a:srgbClr val="C00000"/>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375306053"/>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bg2"/>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noFill/>
        <a:ln w="19050" cap="flat" cmpd="sng" algn="ctr">
          <a:solidFill>
            <a:schemeClr val="bg2"/>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Architecture">
  <a:themeElements>
    <a:clrScheme name="">
      <a:dk1>
        <a:srgbClr val="000000"/>
      </a:dk1>
      <a:lt1>
        <a:srgbClr val="FFFFFF"/>
      </a:lt1>
      <a:dk2>
        <a:srgbClr val="0860A8"/>
      </a:dk2>
      <a:lt2>
        <a:srgbClr val="FDB605"/>
      </a:lt2>
      <a:accent1>
        <a:srgbClr val="009900"/>
      </a:accent1>
      <a:accent2>
        <a:srgbClr val="FF5C00"/>
      </a:accent2>
      <a:accent3>
        <a:srgbClr val="AAB6D1"/>
      </a:accent3>
      <a:accent4>
        <a:srgbClr val="DADADA"/>
      </a:accent4>
      <a:accent5>
        <a:srgbClr val="AACAAA"/>
      </a:accent5>
      <a:accent6>
        <a:srgbClr val="E75300"/>
      </a:accent6>
      <a:hlink>
        <a:srgbClr val="AA014C"/>
      </a:hlink>
      <a:folHlink>
        <a:srgbClr val="567EB9"/>
      </a:folHlink>
    </a:clrScheme>
    <a:fontScheme name="2_Architecture">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1400" b="0"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1400" b="0"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defRPr>
        </a:defPPr>
      </a:lstStyle>
    </a:lnDef>
  </a:objectDefaults>
  <a:extraClrSchemeLst>
    <a:extraClrScheme>
      <a:clrScheme name="2_Architectu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rchitectu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Architectu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rchitectu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rchitectu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rchitectu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Architectu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Architectur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2_Architectur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2_Architectur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2_Architectur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2_Architectur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2_Architectur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2_Architectur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16070</TotalTime>
  <Words>2533</Words>
  <Application>Microsoft Office PowerPoint</Application>
  <PresentationFormat>全屏显示(4:3)</PresentationFormat>
  <Paragraphs>469</Paragraphs>
  <Slides>54</Slides>
  <Notes>53</Notes>
  <HiddenSlides>14</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3</vt:i4>
      </vt:variant>
      <vt:variant>
        <vt:lpstr>幻灯片标题</vt:lpstr>
      </vt:variant>
      <vt:variant>
        <vt:i4>54</vt:i4>
      </vt:variant>
    </vt:vector>
  </HeadingPairs>
  <TitlesOfParts>
    <vt:vector size="76" baseType="lpstr">
      <vt:lpstr>Arial Unicode MS</vt:lpstr>
      <vt:lpstr>SymbolMT</vt:lpstr>
      <vt:lpstr>等线</vt:lpstr>
      <vt:lpstr>等线 Light</vt:lpstr>
      <vt:lpstr>黑体</vt:lpstr>
      <vt:lpstr>楷体_GB2312</vt:lpstr>
      <vt:lpstr>宋体</vt:lpstr>
      <vt:lpstr>Arial</vt:lpstr>
      <vt:lpstr>Arial Narrow</vt:lpstr>
      <vt:lpstr>Calibri</vt:lpstr>
      <vt:lpstr>Symbol</vt:lpstr>
      <vt:lpstr>Tahoma</vt:lpstr>
      <vt:lpstr>Times New Roman</vt:lpstr>
      <vt:lpstr>Verdana</vt:lpstr>
      <vt:lpstr>Wide Latin</vt:lpstr>
      <vt:lpstr>Wingdings</vt:lpstr>
      <vt:lpstr>Wingdings 2</vt:lpstr>
      <vt:lpstr>1_自定义设计方案</vt:lpstr>
      <vt:lpstr>2_Architecture</vt:lpstr>
      <vt:lpstr>公式</vt:lpstr>
      <vt:lpstr>Equation</vt:lpstr>
      <vt:lpstr>PhotoImpact</vt:lpstr>
      <vt:lpstr>第二章 半导体中光的传播</vt:lpstr>
      <vt:lpstr>Propagation theory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atomic absorption line</vt:lpstr>
      <vt:lpstr>PowerPoint 演示文稿</vt:lpstr>
      <vt:lpstr>PowerPoint 演示文稿</vt:lpstr>
      <vt:lpstr>Appendix: Local field corrections</vt:lpstr>
      <vt:lpstr>PowerPoint 演示文稿</vt:lpstr>
      <vt:lpstr>Causality and dispersion</vt:lpstr>
      <vt:lpstr>PowerPoint 演示文稿</vt:lpstr>
      <vt:lpstr>Application Example of K-K relations</vt:lpstr>
      <vt:lpstr>PowerPoint 演示文稿</vt:lpstr>
      <vt:lpstr>PowerPoint 演示文稿</vt:lpstr>
      <vt:lpstr>Dispersive prisms</vt:lpstr>
      <vt:lpstr>Optical anisotropy</vt:lpstr>
      <vt:lpstr>PowerPoint 演示文稿</vt:lpstr>
      <vt:lpstr>Double refraction (Birefringence)</vt:lpstr>
      <vt:lpstr>Double refraction in calcite</vt:lpstr>
      <vt:lpstr>Polarizing beams splitters</vt:lpstr>
      <vt:lpstr>Wave plates</vt:lpstr>
      <vt:lpstr>Induced birefringence</vt:lpstr>
      <vt:lpstr>Chirality</vt:lpstr>
      <vt:lpstr>Magneto-optics: The Faraday effect</vt:lpstr>
      <vt:lpstr>n, 调控</vt:lpstr>
      <vt:lpstr>MOS optical waveguide/Modulator</vt:lpstr>
      <vt:lpstr>课堂总结</vt:lpstr>
      <vt:lpstr>PowerPoint 演示文稿</vt:lpstr>
      <vt:lpstr>PowerPoint 演示文稿</vt:lpstr>
      <vt:lpstr>PowerPoint 演示文稿</vt:lpstr>
      <vt:lpstr>PowerPoint 演示文稿</vt:lpstr>
      <vt:lpstr>Kramers－Kronig relations</vt:lpstr>
      <vt:lpstr>PowerPoint 演示文稿</vt:lpstr>
      <vt:lpstr>PowerPoint 演示文稿</vt:lpstr>
      <vt:lpstr>PowerPoint 演示文稿</vt:lpstr>
      <vt:lpstr>PowerPoint 演示文稿</vt:lpstr>
      <vt:lpstr>交流电导中的K-K关系</vt:lpstr>
      <vt:lpstr>介电函数中的KK关系</vt:lpstr>
      <vt:lpstr>PowerPoint 演示文稿</vt:lpstr>
      <vt:lpstr>PowerPoint 演示文稿</vt:lpstr>
      <vt:lpstr>关系 （备用）</vt:lpstr>
      <vt:lpstr>关系(备用)</vt:lpstr>
      <vt:lpstr>2的修正</vt:lpstr>
      <vt:lpstr>介电常数中的KK关系</vt:lpstr>
      <vt:lpstr>PowerPoint 演示文稿</vt:lpstr>
      <vt:lpstr>折射率中的KK关系</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 course on semiconductor lasers</dc:title>
  <dc:creator>gzRan</dc:creator>
  <cp:lastModifiedBy>Windows 用户</cp:lastModifiedBy>
  <cp:revision>1448</cp:revision>
  <cp:lastPrinted>2019-02-20T00:26:51Z</cp:lastPrinted>
  <dcterms:created xsi:type="dcterms:W3CDTF">2005-01-21T09:59:09Z</dcterms:created>
  <dcterms:modified xsi:type="dcterms:W3CDTF">2019-02-25T06:12:03Z</dcterms:modified>
</cp:coreProperties>
</file>